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62" y="5037581"/>
            <a:ext cx="7429500" cy="106680"/>
          </a:xfrm>
          <a:custGeom>
            <a:avLst/>
            <a:gdLst/>
            <a:ahLst/>
            <a:cxnLst/>
            <a:rect l="l" t="t" r="r" b="b"/>
            <a:pathLst>
              <a:path w="7429500" h="106679">
                <a:moveTo>
                  <a:pt x="0" y="106680"/>
                </a:moveTo>
                <a:lnTo>
                  <a:pt x="7429500" y="106680"/>
                </a:lnTo>
                <a:lnTo>
                  <a:pt x="7429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1714500" y="0"/>
                </a:moveTo>
                <a:lnTo>
                  <a:pt x="0" y="0"/>
                </a:lnTo>
                <a:lnTo>
                  <a:pt x="0" y="106680"/>
                </a:lnTo>
                <a:lnTo>
                  <a:pt x="1714500" y="106680"/>
                </a:lnTo>
                <a:lnTo>
                  <a:pt x="1714500" y="0"/>
                </a:lnTo>
                <a:close/>
              </a:path>
            </a:pathLst>
          </a:custGeom>
          <a:solidFill>
            <a:srgbClr val="920A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0" y="106680"/>
                </a:moveTo>
                <a:lnTo>
                  <a:pt x="1714500" y="106680"/>
                </a:lnTo>
                <a:lnTo>
                  <a:pt x="1714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523"/>
            <a:ext cx="9144000" cy="59690"/>
          </a:xfrm>
          <a:custGeom>
            <a:avLst/>
            <a:gdLst/>
            <a:ahLst/>
            <a:cxnLst/>
            <a:rect l="l" t="t" r="r" b="b"/>
            <a:pathLst>
              <a:path w="9144000" h="59690">
                <a:moveTo>
                  <a:pt x="9144000" y="0"/>
                </a:moveTo>
                <a:lnTo>
                  <a:pt x="0" y="0"/>
                </a:lnTo>
                <a:lnTo>
                  <a:pt x="0" y="59436"/>
                </a:lnTo>
                <a:lnTo>
                  <a:pt x="9144000" y="59436"/>
                </a:lnTo>
                <a:lnTo>
                  <a:pt x="9144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7786116" y="0"/>
                </a:moveTo>
                <a:lnTo>
                  <a:pt x="0" y="0"/>
                </a:lnTo>
                <a:lnTo>
                  <a:pt x="0" y="53339"/>
                </a:lnTo>
                <a:lnTo>
                  <a:pt x="7786116" y="53339"/>
                </a:lnTo>
                <a:lnTo>
                  <a:pt x="778611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0" y="53339"/>
                </a:moveTo>
                <a:lnTo>
                  <a:pt x="7786116" y="53339"/>
                </a:lnTo>
                <a:lnTo>
                  <a:pt x="7786116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9144000" y="0"/>
                </a:moveTo>
                <a:lnTo>
                  <a:pt x="0" y="0"/>
                </a:lnTo>
                <a:lnTo>
                  <a:pt x="0" y="106680"/>
                </a:lnTo>
                <a:lnTo>
                  <a:pt x="9144000" y="10668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639" y="187578"/>
            <a:ext cx="8770721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4652" y="946226"/>
            <a:ext cx="8654694" cy="2770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04859" y="4813942"/>
            <a:ext cx="228600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hyperlink" Target="http://weibo.com/guoweiofpku" TargetMode="External"/><Relationship Id="rId5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40101" y="1328420"/>
            <a:ext cx="4213225" cy="97790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800"/>
              <a:t>程序设计与算法</a:t>
            </a:r>
            <a:r>
              <a:rPr dirty="0" sz="3800" spc="5">
                <a:latin typeface="Arial MT"/>
                <a:cs typeface="Arial MT"/>
              </a:rPr>
              <a:t>(</a:t>
            </a:r>
            <a:r>
              <a:rPr dirty="0" sz="3800"/>
              <a:t>一</a:t>
            </a:r>
            <a:r>
              <a:rPr dirty="0" sz="3800">
                <a:latin typeface="Arial MT"/>
                <a:cs typeface="Arial MT"/>
              </a:rPr>
              <a:t>)</a:t>
            </a:r>
            <a:endParaRPr sz="3800">
              <a:latin typeface="Arial MT"/>
              <a:cs typeface="Arial MT"/>
            </a:endParaRPr>
          </a:p>
          <a:p>
            <a:pPr algn="ctr" marL="635">
              <a:lnSpc>
                <a:spcPct val="100000"/>
              </a:lnSpc>
              <a:spcBef>
                <a:spcPts val="55"/>
              </a:spcBef>
            </a:pPr>
            <a:r>
              <a:rPr dirty="0" spc="-10">
                <a:latin typeface="Arial MT"/>
                <a:cs typeface="Arial MT"/>
              </a:rPr>
              <a:t>C</a:t>
            </a:r>
            <a:r>
              <a:rPr dirty="0"/>
              <a:t>语言程序设计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40200" y="2702509"/>
            <a:ext cx="6115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郭</a:t>
            </a:r>
            <a:r>
              <a:rPr dirty="0" sz="2000" spc="-85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炜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5422" y="74802"/>
            <a:ext cx="2061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信息科学技术学院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4681" y="4220971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0970" y="3353180"/>
            <a:ext cx="4222115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微博：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http://</a:t>
            </a:r>
            <a:r>
              <a:rPr dirty="0" u="heavy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</a:t>
            </a:r>
            <a:r>
              <a:rPr dirty="0" u="heavy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eibo.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com/g</a:t>
            </a:r>
            <a:r>
              <a:rPr dirty="0" u="heavy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uo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wei</a:t>
            </a:r>
            <a:r>
              <a:rPr dirty="0" u="heavy" sz="18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fpku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69977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学会程序和算法，走遍天下都不</a:t>
            </a:r>
            <a:r>
              <a:rPr dirty="0" sz="1800" spc="-30" b="1">
                <a:solidFill>
                  <a:srgbClr val="FF0000"/>
                </a:solidFill>
                <a:latin typeface="Microsoft YaHei"/>
                <a:cs typeface="Microsoft YaHei"/>
              </a:rPr>
              <a:t>怕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!</a:t>
            </a:r>
            <a:endParaRPr sz="1800">
              <a:latin typeface="Microsoft YaHei"/>
              <a:cs typeface="Microsoft YaHei"/>
            </a:endParaRPr>
          </a:p>
          <a:p>
            <a:pPr marL="140589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Microsoft YaHei"/>
                <a:cs typeface="Microsoft YaHei"/>
              </a:rPr>
              <a:t>讲义照片均为郭炜拍摄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991" y="3637669"/>
            <a:ext cx="882419" cy="8837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63016" y="3360166"/>
            <a:ext cx="916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Microsoft YaHei"/>
                <a:cs typeface="Microsoft YaHei"/>
              </a:rPr>
              <a:t>微信公众号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855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结构</a:t>
            </a:r>
            <a:r>
              <a:rPr dirty="0">
                <a:latin typeface="Arial MT"/>
                <a:cs typeface="Arial MT"/>
              </a:rPr>
              <a:t>(s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ruct)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1731"/>
            <a:ext cx="6137275" cy="2445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6225" indent="-26416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latin typeface="Microsoft YaHei"/>
                <a:cs typeface="Microsoft YaHei"/>
              </a:rPr>
              <a:t>结构的成员变量可以是</a:t>
            </a:r>
            <a:r>
              <a:rPr dirty="0" sz="2000" spc="-15">
                <a:latin typeface="Microsoft YaHei"/>
                <a:cs typeface="Microsoft YaHei"/>
              </a:rPr>
              <a:t>指</a:t>
            </a:r>
            <a:r>
              <a:rPr dirty="0" sz="2000">
                <a:latin typeface="Microsoft YaHei"/>
                <a:cs typeface="Microsoft YaHei"/>
              </a:rPr>
              <a:t>向本</a:t>
            </a:r>
            <a:r>
              <a:rPr dirty="0" sz="2000" spc="-15">
                <a:latin typeface="Microsoft YaHei"/>
                <a:cs typeface="Microsoft YaHei"/>
              </a:rPr>
              <a:t>结</a:t>
            </a:r>
            <a:r>
              <a:rPr dirty="0" sz="2000">
                <a:latin typeface="Microsoft YaHei"/>
                <a:cs typeface="Microsoft YaHei"/>
              </a:rPr>
              <a:t>构类</a:t>
            </a:r>
            <a:r>
              <a:rPr dirty="0" sz="2000" spc="-15">
                <a:latin typeface="Microsoft YaHei"/>
                <a:cs typeface="Microsoft YaHei"/>
              </a:rPr>
              <a:t>型</a:t>
            </a:r>
            <a:r>
              <a:rPr dirty="0" sz="2000">
                <a:latin typeface="Microsoft YaHei"/>
                <a:cs typeface="Microsoft YaHei"/>
              </a:rPr>
              <a:t>的变</a:t>
            </a:r>
            <a:r>
              <a:rPr dirty="0" sz="2000" spc="-15">
                <a:latin typeface="Microsoft YaHei"/>
                <a:cs typeface="Microsoft YaHei"/>
              </a:rPr>
              <a:t>量</a:t>
            </a:r>
            <a:r>
              <a:rPr dirty="0" sz="2000">
                <a:latin typeface="Microsoft YaHei"/>
                <a:cs typeface="Microsoft YaHei"/>
              </a:rPr>
              <a:t>的指针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dirty="0" sz="2000" spc="-5" b="1">
                <a:latin typeface="Courier New"/>
                <a:cs typeface="Courier New"/>
              </a:rPr>
              <a:t>struct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Employee</a:t>
            </a:r>
            <a:r>
              <a:rPr dirty="0" sz="20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 marR="3373754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string</a:t>
            </a:r>
            <a:r>
              <a:rPr dirty="0" sz="2000" spc="-7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name; </a:t>
            </a:r>
            <a:r>
              <a:rPr dirty="0" sz="2000" spc="-118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age;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5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salary;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Employee</a:t>
            </a:r>
            <a:r>
              <a:rPr dirty="0" sz="20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 sz="20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next;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访问结构变量的成员变量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606234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一个结构变量的成员变</a:t>
            </a:r>
            <a:r>
              <a:rPr dirty="0" sz="2000" spc="-10">
                <a:latin typeface="Microsoft YaHei"/>
                <a:cs typeface="Microsoft YaHei"/>
              </a:rPr>
              <a:t>量</a:t>
            </a:r>
            <a:r>
              <a:rPr dirty="0" sz="2000">
                <a:latin typeface="Microsoft YaHei"/>
                <a:cs typeface="Microsoft YaHei"/>
              </a:rPr>
              <a:t>，可</a:t>
            </a:r>
            <a:r>
              <a:rPr dirty="0" sz="2000" spc="-10">
                <a:latin typeface="Microsoft YaHei"/>
                <a:cs typeface="Microsoft YaHei"/>
              </a:rPr>
              <a:t>以</a:t>
            </a:r>
            <a:r>
              <a:rPr dirty="0" sz="2000">
                <a:latin typeface="Microsoft YaHei"/>
                <a:cs typeface="Microsoft YaHei"/>
              </a:rPr>
              <a:t>完全</a:t>
            </a:r>
            <a:r>
              <a:rPr dirty="0" sz="2000" spc="-10">
                <a:latin typeface="Microsoft YaHei"/>
                <a:cs typeface="Microsoft YaHei"/>
              </a:rPr>
              <a:t>和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0">
                <a:latin typeface="Microsoft YaHei"/>
                <a:cs typeface="Microsoft YaHei"/>
              </a:rPr>
              <a:t>普</a:t>
            </a:r>
            <a:r>
              <a:rPr dirty="0" sz="2000">
                <a:latin typeface="Microsoft YaHei"/>
                <a:cs typeface="Microsoft YaHei"/>
              </a:rPr>
              <a:t>通变量</a:t>
            </a:r>
            <a:endParaRPr sz="2000">
              <a:latin typeface="Microsoft YaHei"/>
              <a:cs typeface="Microsoft YaHei"/>
            </a:endParaRPr>
          </a:p>
          <a:p>
            <a:pPr marL="161925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一样来使用，也可以取</a:t>
            </a:r>
            <a:r>
              <a:rPr dirty="0" sz="2000" spc="-15">
                <a:latin typeface="Microsoft YaHei"/>
                <a:cs typeface="Microsoft YaHei"/>
              </a:rPr>
              <a:t>得</a:t>
            </a:r>
            <a:r>
              <a:rPr dirty="0" sz="2000">
                <a:latin typeface="Microsoft YaHei"/>
                <a:cs typeface="Microsoft YaHei"/>
              </a:rPr>
              <a:t>其地</a:t>
            </a:r>
            <a:r>
              <a:rPr dirty="0" sz="2000" spc="-15">
                <a:latin typeface="Microsoft YaHei"/>
                <a:cs typeface="Microsoft YaHei"/>
              </a:rPr>
              <a:t>址</a:t>
            </a:r>
            <a:r>
              <a:rPr dirty="0" sz="2000">
                <a:latin typeface="Microsoft YaHei"/>
                <a:cs typeface="Microsoft YaHei"/>
              </a:rPr>
              <a:t>。使</a:t>
            </a:r>
            <a:r>
              <a:rPr dirty="0" sz="2000" spc="-15">
                <a:latin typeface="Microsoft YaHei"/>
                <a:cs typeface="Microsoft YaHei"/>
              </a:rPr>
              <a:t>用</a:t>
            </a:r>
            <a:r>
              <a:rPr dirty="0" sz="2000">
                <a:latin typeface="Microsoft YaHei"/>
                <a:cs typeface="Microsoft YaHei"/>
              </a:rPr>
              <a:t>形式：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571" y="1862709"/>
            <a:ext cx="26409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结构变量名</a:t>
            </a:r>
            <a:r>
              <a:rPr dirty="0" sz="2000" spc="-5" b="1">
                <a:solidFill>
                  <a:srgbClr val="6F2F9F"/>
                </a:solidFill>
                <a:latin typeface="Arial"/>
                <a:cs typeface="Arial"/>
              </a:rPr>
              <a:t>.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成员变量名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2728722"/>
            <a:ext cx="3851275" cy="195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4592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StudentEx stu; </a:t>
            </a:r>
            <a:r>
              <a:rPr dirty="0" sz="1800" spc="-5" b="1">
                <a:latin typeface="Courier New"/>
                <a:cs typeface="Courier New"/>
              </a:rPr>
              <a:t> cin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&gt;&gt;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stu.fGPA;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stu.ID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12345;</a:t>
            </a:r>
            <a:endParaRPr sz="1800">
              <a:latin typeface="Courier New"/>
              <a:cs typeface="Courier New"/>
            </a:endParaRPr>
          </a:p>
          <a:p>
            <a:pPr marL="12700" marR="28194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strcpy(stu.szName, "Tom");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 </a:t>
            </a:r>
            <a:r>
              <a:rPr dirty="0" sz="1800" spc="-5" b="1">
                <a:latin typeface="Courier New"/>
                <a:cs typeface="Courier New"/>
              </a:rPr>
              <a:t>&lt;&lt; </a:t>
            </a:r>
            <a:r>
              <a:rPr dirty="0" sz="1800" spc="-10" b="1">
                <a:latin typeface="Courier New"/>
                <a:cs typeface="Courier New"/>
              </a:rPr>
              <a:t>stu.fGPA;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stu.birthday.year</a:t>
            </a:r>
            <a:r>
              <a:rPr dirty="0" sz="1800" spc="-3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70CEB"/>
                </a:solidFill>
                <a:latin typeface="Courier New"/>
                <a:cs typeface="Courier New"/>
              </a:rPr>
              <a:t>=</a:t>
            </a:r>
            <a:r>
              <a:rPr dirty="0" sz="1800" spc="-4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1984;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800" spc="-5" b="1">
                <a:latin typeface="Courier New"/>
                <a:cs typeface="Courier New"/>
              </a:rPr>
              <a:t>unsigned</a:t>
            </a:r>
            <a:r>
              <a:rPr dirty="0" sz="1800" spc="-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&amp;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stu.ID;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5338" y="4379772"/>
            <a:ext cx="2950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//p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st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u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中的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800" spc="-15" b="1">
                <a:solidFill>
                  <a:srgbClr val="00AF50"/>
                </a:solidFill>
                <a:latin typeface="Courier New"/>
                <a:cs typeface="Courier New"/>
              </a:rPr>
              <a:t>D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成员变量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5771" y="1635251"/>
            <a:ext cx="3007360" cy="2463165"/>
          </a:xfrm>
          <a:prstGeom prst="rect">
            <a:avLst/>
          </a:prstGeom>
          <a:solidFill>
            <a:srgbClr val="FCEADA"/>
          </a:solidFill>
          <a:ln w="3175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195"/>
              </a:spcBef>
            </a:pPr>
            <a:r>
              <a:rPr dirty="0" sz="1400" spc="-5" b="1">
                <a:latin typeface="Courier New"/>
                <a:cs typeface="Courier New"/>
              </a:rPr>
              <a:t>struct</a:t>
            </a:r>
            <a:r>
              <a:rPr dirty="0" sz="1400" spc="-40" b="1">
                <a:latin typeface="Courier New"/>
                <a:cs typeface="Courier New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Courier New"/>
                <a:cs typeface="Courier New"/>
              </a:rPr>
              <a:t>Date</a:t>
            </a:r>
            <a:r>
              <a:rPr dirty="0" sz="1400" spc="-4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006475" marR="925830">
              <a:lnSpc>
                <a:spcPct val="100000"/>
              </a:lnSpc>
            </a:pPr>
            <a:r>
              <a:rPr dirty="0" sz="1400" spc="-5" b="1">
                <a:latin typeface="Courier New"/>
                <a:cs typeface="Courier New"/>
              </a:rPr>
              <a:t>int </a:t>
            </a:r>
            <a:r>
              <a:rPr dirty="0" sz="1400" spc="-10" b="1">
                <a:latin typeface="Courier New"/>
                <a:cs typeface="Courier New"/>
              </a:rPr>
              <a:t>year; </a:t>
            </a:r>
            <a:r>
              <a:rPr dirty="0" sz="1400" spc="-83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int</a:t>
            </a:r>
            <a:r>
              <a:rPr dirty="0" sz="1400" spc="-8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month; </a:t>
            </a:r>
            <a:r>
              <a:rPr dirty="0" sz="1400" spc="-825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int</a:t>
            </a:r>
            <a:r>
              <a:rPr dirty="0" sz="1400" spc="-35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day;</a:t>
            </a:r>
            <a:endParaRPr sz="14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dirty="0" sz="1400" spc="-5" b="1">
                <a:latin typeface="Courier New"/>
                <a:cs typeface="Courier New"/>
              </a:rPr>
              <a:t>struct</a:t>
            </a:r>
            <a:r>
              <a:rPr dirty="0" sz="1400" spc="-5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StudentEx</a:t>
            </a:r>
            <a:r>
              <a:rPr dirty="0" sz="1400" spc="-35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006475" marR="288290">
              <a:lnSpc>
                <a:spcPct val="100000"/>
              </a:lnSpc>
            </a:pPr>
            <a:r>
              <a:rPr dirty="0" sz="1400" spc="-5" b="1">
                <a:latin typeface="Courier New"/>
                <a:cs typeface="Courier New"/>
              </a:rPr>
              <a:t>unsigned</a:t>
            </a:r>
            <a:r>
              <a:rPr dirty="0" sz="1400" spc="55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ID; </a:t>
            </a:r>
            <a:r>
              <a:rPr dirty="0" sz="140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char </a:t>
            </a:r>
            <a:r>
              <a:rPr dirty="0" sz="1400" spc="-10" b="1">
                <a:latin typeface="Courier New"/>
                <a:cs typeface="Courier New"/>
              </a:rPr>
              <a:t>szName[20]; </a:t>
            </a:r>
            <a:r>
              <a:rPr dirty="0" sz="1400" spc="-83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float</a:t>
            </a:r>
            <a:r>
              <a:rPr dirty="0" sz="1400" spc="89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fGPA; </a:t>
            </a:r>
            <a:r>
              <a:rPr dirty="0" sz="1400" b="1">
                <a:latin typeface="Courier New"/>
                <a:cs typeface="Courier New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Courier New"/>
                <a:cs typeface="Courier New"/>
              </a:rPr>
              <a:t>Date</a:t>
            </a:r>
            <a:r>
              <a:rPr dirty="0" sz="1400" spc="-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400" spc="-10" b="1">
                <a:latin typeface="Courier New"/>
                <a:cs typeface="Courier New"/>
              </a:rPr>
              <a:t>birthday;</a:t>
            </a:r>
            <a:endParaRPr sz="14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40"/>
              </a:spcBef>
            </a:pPr>
            <a:r>
              <a:rPr dirty="0" sz="1400" spc="-5" b="1"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结构变量的初始化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6848475" cy="11982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0520" algn="l"/>
                <a:tab pos="351155" algn="l"/>
              </a:tabLst>
            </a:pPr>
            <a:r>
              <a:rPr dirty="0" sz="2000">
                <a:latin typeface="Microsoft YaHei"/>
                <a:cs typeface="Microsoft YaHei"/>
              </a:rPr>
              <a:t>结构变量可以在定义时</a:t>
            </a:r>
            <a:r>
              <a:rPr dirty="0" sz="2000" spc="-10">
                <a:latin typeface="Microsoft YaHei"/>
                <a:cs typeface="Microsoft YaHei"/>
              </a:rPr>
              <a:t>进</a:t>
            </a:r>
            <a:r>
              <a:rPr dirty="0" sz="2000">
                <a:latin typeface="Microsoft YaHei"/>
                <a:cs typeface="Microsoft YaHei"/>
              </a:rPr>
              <a:t>行初</a:t>
            </a:r>
            <a:r>
              <a:rPr dirty="0" sz="2000" spc="-10">
                <a:latin typeface="Microsoft YaHei"/>
                <a:cs typeface="Microsoft YaHei"/>
              </a:rPr>
              <a:t>始</a:t>
            </a:r>
            <a:r>
              <a:rPr dirty="0" sz="2000">
                <a:latin typeface="Microsoft YaHei"/>
                <a:cs typeface="Microsoft YaHei"/>
              </a:rPr>
              <a:t>化: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StudentEx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10" b="1">
                <a:latin typeface="Courier New"/>
                <a:cs typeface="Courier New"/>
              </a:rPr>
              <a:t> 1234,"Tom",3.78,{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1984,12,28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}};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2852" y="2500883"/>
            <a:ext cx="3005455" cy="2461260"/>
          </a:xfrm>
          <a:prstGeom prst="rect">
            <a:avLst/>
          </a:prstGeom>
          <a:solidFill>
            <a:srgbClr val="FCEADA"/>
          </a:solidFill>
          <a:ln w="3175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95"/>
              </a:spcBef>
            </a:pPr>
            <a:r>
              <a:rPr dirty="0" sz="1400" spc="-5" b="1">
                <a:latin typeface="Courier New"/>
                <a:cs typeface="Courier New"/>
              </a:rPr>
              <a:t>struct</a:t>
            </a:r>
            <a:r>
              <a:rPr dirty="0" sz="1400" spc="-50" b="1">
                <a:latin typeface="Courier New"/>
                <a:cs typeface="Courier New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Courier New"/>
                <a:cs typeface="Courier New"/>
              </a:rPr>
              <a:t>Date</a:t>
            </a:r>
            <a:r>
              <a:rPr dirty="0" sz="1400" spc="-4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006475" marR="924560">
              <a:lnSpc>
                <a:spcPct val="100000"/>
              </a:lnSpc>
            </a:pPr>
            <a:r>
              <a:rPr dirty="0" sz="1400" spc="-5" b="1">
                <a:latin typeface="Courier New"/>
                <a:cs typeface="Courier New"/>
              </a:rPr>
              <a:t>int year; </a:t>
            </a:r>
            <a:r>
              <a:rPr dirty="0" sz="1400" spc="-83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int</a:t>
            </a:r>
            <a:r>
              <a:rPr dirty="0" sz="1400" spc="-8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month; </a:t>
            </a:r>
            <a:r>
              <a:rPr dirty="0" sz="1400" spc="-83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int</a:t>
            </a:r>
            <a:r>
              <a:rPr dirty="0" sz="1400" spc="-35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day;</a:t>
            </a:r>
            <a:endParaRPr sz="14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dirty="0" sz="1400" spc="-5" b="1"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latin typeface="Courier New"/>
                <a:cs typeface="Courier New"/>
              </a:rPr>
              <a:t>struct</a:t>
            </a:r>
            <a:r>
              <a:rPr dirty="0" sz="1400" spc="-45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StudentEx</a:t>
            </a:r>
            <a:r>
              <a:rPr dirty="0" sz="1400" spc="-30" b="1">
                <a:latin typeface="Courier New"/>
                <a:cs typeface="Courier New"/>
              </a:rPr>
              <a:t> </a:t>
            </a:r>
            <a:r>
              <a:rPr dirty="0" sz="1400" b="1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006475" marR="287020">
              <a:lnSpc>
                <a:spcPct val="100000"/>
              </a:lnSpc>
            </a:pPr>
            <a:r>
              <a:rPr dirty="0" sz="1400" spc="-5" b="1">
                <a:latin typeface="Courier New"/>
                <a:cs typeface="Courier New"/>
              </a:rPr>
              <a:t>unsigned</a:t>
            </a:r>
            <a:r>
              <a:rPr dirty="0" sz="1400" spc="65" b="1">
                <a:latin typeface="Courier New"/>
                <a:cs typeface="Courier New"/>
              </a:rPr>
              <a:t> </a:t>
            </a:r>
            <a:r>
              <a:rPr dirty="0" sz="1400" spc="-10" b="1">
                <a:latin typeface="Courier New"/>
                <a:cs typeface="Courier New"/>
              </a:rPr>
              <a:t>ID; </a:t>
            </a:r>
            <a:r>
              <a:rPr dirty="0" sz="1400" spc="-5" b="1">
                <a:latin typeface="Courier New"/>
                <a:cs typeface="Courier New"/>
              </a:rPr>
              <a:t> char </a:t>
            </a:r>
            <a:r>
              <a:rPr dirty="0" sz="1400" spc="-10" b="1">
                <a:latin typeface="Courier New"/>
                <a:cs typeface="Courier New"/>
              </a:rPr>
              <a:t>szName[20]; </a:t>
            </a:r>
            <a:r>
              <a:rPr dirty="0" sz="1400" spc="-83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float</a:t>
            </a:r>
            <a:r>
              <a:rPr dirty="0" sz="1400" spc="880" b="1"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fGPA; </a:t>
            </a:r>
            <a:r>
              <a:rPr dirty="0" sz="1400" b="1">
                <a:latin typeface="Courier New"/>
                <a:cs typeface="Courier New"/>
              </a:rPr>
              <a:t> </a:t>
            </a:r>
            <a:r>
              <a:rPr dirty="0" sz="1400" b="1">
                <a:solidFill>
                  <a:srgbClr val="FF0000"/>
                </a:solidFill>
                <a:latin typeface="Courier New"/>
                <a:cs typeface="Courier New"/>
              </a:rPr>
              <a:t>Date</a:t>
            </a:r>
            <a:r>
              <a:rPr dirty="0" sz="1400" spc="-4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400" spc="-5" b="1">
                <a:latin typeface="Courier New"/>
                <a:cs typeface="Courier New"/>
              </a:rPr>
              <a:t>birthday;</a:t>
            </a:r>
            <a:endParaRPr sz="14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40"/>
              </a:spcBef>
            </a:pPr>
            <a:r>
              <a:rPr dirty="0" sz="1400" spc="-5" b="1">
                <a:latin typeface="Courier New"/>
                <a:cs typeface="Courier New"/>
              </a:rPr>
              <a:t>};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2586" y="4662322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摩纳哥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120" y="2333625"/>
            <a:ext cx="234251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结构数组和指针</a:t>
            </a:r>
            <a:endParaRPr sz="26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结构数组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29462"/>
            <a:ext cx="5718810" cy="3592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StudentEx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MyClass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[50];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StudentEx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MyClass2[50]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1234,"Tom",3.78,{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1984,12,28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}},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1235,"Jack",3.25,{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1985,12,23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}},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1236,"Mary",4.00,{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1984,12,21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}},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1237,"Jone",2.78,{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1985,2,28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}}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MyClass[1].ID</a:t>
            </a:r>
            <a:r>
              <a:rPr dirty="0" sz="1800" spc="-4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1267;</a:t>
            </a:r>
            <a:endParaRPr sz="1800">
              <a:latin typeface="Courier New"/>
              <a:cs typeface="Courier New"/>
            </a:endParaRPr>
          </a:p>
          <a:p>
            <a:pPr marL="12700" marR="1058545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MyClass[2].birthday.year </a:t>
            </a:r>
            <a:r>
              <a:rPr dirty="0" sz="1800" b="1">
                <a:latin typeface="Courier New"/>
                <a:cs typeface="Courier New"/>
              </a:rPr>
              <a:t>= </a:t>
            </a:r>
            <a:r>
              <a:rPr dirty="0" sz="1800" spc="-10" b="1">
                <a:latin typeface="Courier New"/>
                <a:cs typeface="Courier New"/>
              </a:rPr>
              <a:t>1986; </a:t>
            </a:r>
            <a:r>
              <a:rPr dirty="0" sz="1800" spc="-5" b="1">
                <a:latin typeface="Courier New"/>
                <a:cs typeface="Courier New"/>
              </a:rPr>
              <a:t> 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MyClass[2].birthday.month;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cin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&gt;&gt;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MyClass[0].szName;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指向结构变量的指针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3255"/>
            <a:ext cx="3846829" cy="2324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6225" indent="-26416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latin typeface="Microsoft YaHei"/>
                <a:cs typeface="Microsoft YaHei"/>
              </a:rPr>
              <a:t>定义指向结构变量的指针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368935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结构名</a:t>
            </a:r>
            <a:r>
              <a:rPr dirty="0" sz="2000" spc="-80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F2F9F"/>
                </a:solidFill>
                <a:latin typeface="Malgun Gothic Semilight"/>
                <a:cs typeface="Malgun Gothic Semilight"/>
              </a:rPr>
              <a:t>*</a:t>
            </a:r>
            <a:r>
              <a:rPr dirty="0" sz="2000" spc="-40">
                <a:solidFill>
                  <a:srgbClr val="6F2F9F"/>
                </a:solidFill>
                <a:latin typeface="Malgun Gothic Semilight"/>
                <a:cs typeface="Malgun Gothic Semilight"/>
              </a:rPr>
              <a:t> 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指针变量</a:t>
            </a:r>
            <a:r>
              <a:rPr dirty="0" sz="2000" spc="-10" b="1">
                <a:solidFill>
                  <a:srgbClr val="6F2F9F"/>
                </a:solidFill>
                <a:latin typeface="Microsoft YaHei"/>
                <a:cs typeface="Microsoft YaHei"/>
              </a:rPr>
              <a:t>名</a:t>
            </a:r>
            <a:r>
              <a:rPr dirty="0" sz="2000">
                <a:solidFill>
                  <a:srgbClr val="6F2F9F"/>
                </a:solidFill>
                <a:latin typeface="Malgun Gothic Semilight"/>
                <a:cs typeface="Malgun Gothic Semilight"/>
              </a:rPr>
              <a:t>;</a:t>
            </a:r>
            <a:endParaRPr sz="2000">
              <a:latin typeface="Malgun Gothic Semilight"/>
              <a:cs typeface="Malgun Gothic Semilight"/>
            </a:endParaRPr>
          </a:p>
          <a:p>
            <a:pPr marL="12700" marR="958215">
              <a:lnSpc>
                <a:spcPct val="100000"/>
              </a:lnSpc>
              <a:spcBef>
                <a:spcPts val="2250"/>
              </a:spcBef>
            </a:pPr>
            <a:r>
              <a:rPr dirty="0" sz="1800" spc="-10" b="1">
                <a:latin typeface="Courier New"/>
                <a:cs typeface="Courier New"/>
              </a:rPr>
              <a:t>StudentEx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pStudent;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StudentEx Stu1;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pStudent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&amp;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Stu1;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StudentEx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Stu2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pStudent;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指向结构变量的指针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3254"/>
            <a:ext cx="5067300" cy="1948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54000" algn="l"/>
              </a:tabLst>
            </a:pPr>
            <a:r>
              <a:rPr dirty="0" sz="1800">
                <a:latin typeface="Microsoft YaHei"/>
                <a:cs typeface="Microsoft YaHei"/>
              </a:rPr>
              <a:t>通过指针，访问其指向的结构变量的成员变量：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指针</a:t>
            </a:r>
            <a:r>
              <a:rPr dirty="0" sz="1800" spc="5">
                <a:solidFill>
                  <a:srgbClr val="6F2F9F"/>
                </a:solidFill>
                <a:latin typeface="Malgun Gothic Semilight"/>
                <a:cs typeface="Malgun Gothic Semilight"/>
              </a:rPr>
              <a:t>-</a:t>
            </a:r>
            <a:r>
              <a:rPr dirty="0" sz="1800" spc="10">
                <a:solidFill>
                  <a:srgbClr val="6F2F9F"/>
                </a:solidFill>
                <a:latin typeface="Malgun Gothic Semilight"/>
                <a:cs typeface="Malgun Gothic Semilight"/>
              </a:rPr>
              <a:t>&gt;</a:t>
            </a: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成员变量名</a:t>
            </a:r>
            <a:endParaRPr sz="18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145"/>
              </a:spcBef>
            </a:pPr>
            <a:r>
              <a:rPr dirty="0" sz="1800">
                <a:latin typeface="Microsoft YaHei"/>
                <a:cs typeface="Microsoft YaHei"/>
              </a:rPr>
              <a:t>或：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1800" spc="5">
                <a:solidFill>
                  <a:srgbClr val="6F2F9F"/>
                </a:solidFill>
                <a:latin typeface="Malgun Gothic Semilight"/>
                <a:cs typeface="Malgun Gothic Semilight"/>
              </a:rPr>
              <a:t>(*</a:t>
            </a:r>
            <a:r>
              <a:rPr dirty="0" sz="1800" spc="-50">
                <a:solidFill>
                  <a:srgbClr val="6F2F9F"/>
                </a:solidFill>
                <a:latin typeface="Malgun Gothic Semilight"/>
                <a:cs typeface="Malgun Gothic Semilight"/>
              </a:rPr>
              <a:t> </a:t>
            </a: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指针</a:t>
            </a:r>
            <a:r>
              <a:rPr dirty="0" sz="1800" spc="10">
                <a:solidFill>
                  <a:srgbClr val="6F2F9F"/>
                </a:solidFill>
                <a:latin typeface="Malgun Gothic Semilight"/>
                <a:cs typeface="Malgun Gothic Semilight"/>
              </a:rPr>
              <a:t>).</a:t>
            </a: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成员变量名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850642"/>
            <a:ext cx="3438525" cy="195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9601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StudentEx Stu;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StudentEx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pStu;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pStu </a:t>
            </a:r>
            <a:r>
              <a:rPr dirty="0" sz="1800" b="1">
                <a:latin typeface="Courier New"/>
                <a:cs typeface="Courier New"/>
              </a:rPr>
              <a:t>= &amp; </a:t>
            </a:r>
            <a:r>
              <a:rPr dirty="0" sz="1800" spc="-10" b="1">
                <a:latin typeface="Courier New"/>
                <a:cs typeface="Courier New"/>
              </a:rPr>
              <a:t>Stu;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pStu-&gt;ID</a:t>
            </a:r>
            <a:r>
              <a:rPr dirty="0" sz="1800" spc="-4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12345;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(*pStu).fGPA</a:t>
            </a:r>
            <a:r>
              <a:rPr dirty="0" sz="18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3.48;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Stu.ID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 endl;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Stu.fGPA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6426" y="4226763"/>
            <a:ext cx="15786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9475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输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出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12345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79475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输出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3.48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60496" y="2009978"/>
            <a:ext cx="21164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 MT"/>
                <a:cs typeface="Arial MT"/>
              </a:rPr>
              <a:t>C+</a:t>
            </a:r>
            <a:r>
              <a:rPr dirty="0" sz="2800" spc="-15">
                <a:latin typeface="Arial MT"/>
                <a:cs typeface="Arial MT"/>
              </a:rPr>
              <a:t>+</a:t>
            </a:r>
            <a:r>
              <a:rPr dirty="0" sz="2800" spc="-10"/>
              <a:t>程序结构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2995422" y="76327"/>
            <a:ext cx="391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信息科学技术学院《程序设计与算</a:t>
            </a:r>
            <a:r>
              <a:rPr dirty="0" sz="1800" spc="-15">
                <a:latin typeface="Microsoft YaHei"/>
                <a:cs typeface="Microsoft YaHei"/>
              </a:rPr>
              <a:t>法</a:t>
            </a:r>
            <a:r>
              <a:rPr dirty="0" sz="1800">
                <a:latin typeface="Microsoft YaHei"/>
                <a:cs typeface="Microsoft YaHei"/>
              </a:rPr>
              <a:t>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357" y="2031872"/>
            <a:ext cx="1141095" cy="1031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"/>
              <a:t>全局变量 局部变量 静态变量</a:t>
            </a:r>
            <a:endParaRPr sz="2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682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04886" y="4671290"/>
            <a:ext cx="1397000" cy="3276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>
                <a:latin typeface="Microsoft YaHei"/>
                <a:cs typeface="Microsoft YaHei"/>
              </a:rPr>
              <a:t>法国圣十字湖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全局变量和局部变量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861185"/>
            <a:ext cx="8676005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6225" indent="-26416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latin typeface="Microsoft YaHei"/>
                <a:cs typeface="Microsoft YaHei"/>
              </a:rPr>
              <a:t>定义在函数内部的变量</a:t>
            </a:r>
            <a:r>
              <a:rPr dirty="0" sz="2000" spc="-15">
                <a:latin typeface="Microsoft YaHei"/>
                <a:cs typeface="Microsoft YaHei"/>
              </a:rPr>
              <a:t>叫</a:t>
            </a:r>
            <a:r>
              <a:rPr dirty="0" sz="2000">
                <a:latin typeface="Microsoft YaHei"/>
                <a:cs typeface="Microsoft YaHei"/>
              </a:rPr>
              <a:t>局部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量（</a:t>
            </a:r>
            <a:r>
              <a:rPr dirty="0" sz="2000" spc="-15">
                <a:latin typeface="Microsoft YaHei"/>
                <a:cs typeface="Microsoft YaHei"/>
              </a:rPr>
              <a:t>函</a:t>
            </a:r>
            <a:r>
              <a:rPr dirty="0" sz="2000">
                <a:latin typeface="Microsoft YaHei"/>
                <a:cs typeface="Microsoft YaHei"/>
              </a:rPr>
              <a:t>数的</a:t>
            </a:r>
            <a:r>
              <a:rPr dirty="0" sz="2000" spc="-15">
                <a:latin typeface="Microsoft YaHei"/>
                <a:cs typeface="Microsoft YaHei"/>
              </a:rPr>
              <a:t>形</a:t>
            </a:r>
            <a:r>
              <a:rPr dirty="0" sz="2000">
                <a:latin typeface="Microsoft YaHei"/>
                <a:cs typeface="Microsoft YaHei"/>
              </a:rPr>
              <a:t>参也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局部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量）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76225" indent="-264160">
              <a:lnSpc>
                <a:spcPct val="100000"/>
              </a:lnSpc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latin typeface="Microsoft YaHei"/>
                <a:cs typeface="Microsoft YaHei"/>
              </a:rPr>
              <a:t>定义在所有函数的外面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变量</a:t>
            </a:r>
            <a:r>
              <a:rPr dirty="0" sz="2000" spc="-15">
                <a:latin typeface="Microsoft YaHei"/>
                <a:cs typeface="Microsoft YaHei"/>
              </a:rPr>
              <a:t>叫</a:t>
            </a:r>
            <a:r>
              <a:rPr dirty="0" sz="2000">
                <a:latin typeface="Microsoft YaHei"/>
                <a:cs typeface="Microsoft YaHei"/>
              </a:rPr>
              <a:t>全局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76225" indent="-26416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全局变量在所有函数中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均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可以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使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用，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局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部变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量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只能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在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定义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它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的函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内部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使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用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95422" y="74802"/>
            <a:ext cx="20618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0000"/>
                </a:solidFill>
              </a:rPr>
              <a:t>信息科学技术学院</a:t>
            </a:r>
            <a:endParaRPr sz="2000"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0991" y="556259"/>
            <a:ext cx="3241548" cy="432054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10590" y="1516202"/>
            <a:ext cx="4048125" cy="203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指定教材：</a:t>
            </a:r>
            <a:endParaRPr sz="1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dirty="0" sz="2400" b="1">
                <a:latin typeface="Microsoft YaHei"/>
                <a:cs typeface="Microsoft YaHei"/>
              </a:rPr>
              <a:t>《新标</a:t>
            </a:r>
            <a:r>
              <a:rPr dirty="0" sz="2400" spc="-5" b="1">
                <a:latin typeface="Microsoft YaHei"/>
                <a:cs typeface="Microsoft YaHei"/>
              </a:rPr>
              <a:t>准C+</a:t>
            </a:r>
            <a:r>
              <a:rPr dirty="0" sz="2400" b="1">
                <a:latin typeface="Microsoft YaHei"/>
                <a:cs typeface="Microsoft YaHei"/>
              </a:rPr>
              <a:t>+程序设计教程》</a:t>
            </a:r>
            <a:endParaRPr sz="2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85"/>
              </a:spcBef>
            </a:pPr>
            <a:r>
              <a:rPr dirty="0" sz="1800">
                <a:latin typeface="Microsoft YaHei"/>
                <a:cs typeface="Microsoft YaHei"/>
              </a:rPr>
              <a:t>郭炜</a:t>
            </a:r>
            <a:r>
              <a:rPr dirty="0" sz="1800" spc="-10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编著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清华大学出版社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全局变量和局部变量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24966"/>
            <a:ext cx="2757805" cy="304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 sz="1800" spc="-4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n1</a:t>
            </a:r>
            <a:r>
              <a:rPr dirty="0" sz="18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 sz="18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5,</a:t>
            </a:r>
            <a:r>
              <a:rPr dirty="0" sz="18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n2</a:t>
            </a:r>
            <a:r>
              <a:rPr dirty="0" sz="18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 sz="18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10; </a:t>
            </a:r>
            <a:r>
              <a:rPr dirty="0" sz="1800" spc="-106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Function1()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n3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=4;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n2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3;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Function2()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n4;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2376" y="1178433"/>
            <a:ext cx="1215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全局变量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3643376"/>
            <a:ext cx="468503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n1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4;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35"/>
              </a:lnSpc>
              <a:spcBef>
                <a:spcPts val="45"/>
              </a:spcBef>
              <a:tabLst>
                <a:tab pos="2292350" algn="l"/>
              </a:tabLst>
            </a:pPr>
            <a:r>
              <a:rPr dirty="0" sz="1800" spc="-5" b="1">
                <a:latin typeface="Courier New"/>
                <a:cs typeface="Courier New"/>
              </a:rPr>
              <a:t>n</a:t>
            </a:r>
            <a:r>
              <a:rPr dirty="0" sz="1800" b="1">
                <a:latin typeface="Courier New"/>
                <a:cs typeface="Courier New"/>
              </a:rPr>
              <a:t>3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5</a:t>
            </a:r>
            <a:r>
              <a:rPr dirty="0" sz="1800" b="1">
                <a:latin typeface="Courier New"/>
                <a:cs typeface="Courier New"/>
              </a:rPr>
              <a:t>;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编译出错</a:t>
            </a:r>
            <a:r>
              <a:rPr dirty="0" sz="1800" spc="1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n3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无定义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35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静态变量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190625"/>
            <a:ext cx="8803640" cy="3380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048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全局变量都是静态变量</a:t>
            </a:r>
            <a:r>
              <a:rPr dirty="0" sz="2000" spc="-15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局部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量定</a:t>
            </a:r>
            <a:r>
              <a:rPr dirty="0" sz="2000" spc="-15">
                <a:latin typeface="Microsoft YaHei"/>
                <a:cs typeface="Microsoft YaHei"/>
              </a:rPr>
              <a:t>义</a:t>
            </a:r>
            <a:r>
              <a:rPr dirty="0" sz="2000">
                <a:latin typeface="Microsoft YaHei"/>
                <a:cs typeface="Microsoft YaHei"/>
              </a:rPr>
              <a:t>时如</a:t>
            </a:r>
            <a:r>
              <a:rPr dirty="0" sz="2000" spc="-15">
                <a:latin typeface="Microsoft YaHei"/>
                <a:cs typeface="Microsoft YaHei"/>
              </a:rPr>
              <a:t>果</a:t>
            </a:r>
            <a:r>
              <a:rPr dirty="0" sz="2000">
                <a:latin typeface="Microsoft YaHei"/>
                <a:cs typeface="Microsoft YaHei"/>
              </a:rPr>
              <a:t>前面</a:t>
            </a:r>
            <a:r>
              <a:rPr dirty="0" sz="2000" spc="-15">
                <a:latin typeface="Microsoft YaHei"/>
                <a:cs typeface="Microsoft YaHei"/>
              </a:rPr>
              <a:t>加</a:t>
            </a:r>
            <a:r>
              <a:rPr dirty="0" sz="2000">
                <a:latin typeface="Microsoft YaHei"/>
                <a:cs typeface="Microsoft YaHei"/>
              </a:rPr>
              <a:t>了</a:t>
            </a:r>
            <a:r>
              <a:rPr dirty="0" sz="2000" spc="-5">
                <a:latin typeface="Microsoft YaHei"/>
                <a:cs typeface="Microsoft YaHei"/>
              </a:rPr>
              <a:t>“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static</a:t>
            </a:r>
            <a:r>
              <a:rPr dirty="0" sz="2000" spc="-5">
                <a:latin typeface="Microsoft YaHei"/>
                <a:cs typeface="Microsoft YaHei"/>
              </a:rPr>
              <a:t>”</a:t>
            </a:r>
            <a:r>
              <a:rPr dirty="0" sz="2000">
                <a:latin typeface="Microsoft YaHei"/>
                <a:cs typeface="Microsoft YaHei"/>
              </a:rPr>
              <a:t>关键</a:t>
            </a:r>
            <a:r>
              <a:rPr dirty="0" sz="2000" spc="-15">
                <a:latin typeface="Microsoft YaHei"/>
                <a:cs typeface="Microsoft YaHei"/>
              </a:rPr>
              <a:t>字</a:t>
            </a:r>
            <a:r>
              <a:rPr dirty="0" sz="2000">
                <a:latin typeface="Microsoft YaHei"/>
                <a:cs typeface="Microsoft YaHei"/>
              </a:rPr>
              <a:t>，则 该变量也成为静态变量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静态变量的存放地</a:t>
            </a:r>
            <a:r>
              <a:rPr dirty="0" sz="2000" spc="5">
                <a:latin typeface="Microsoft YaHei"/>
                <a:cs typeface="Microsoft YaHei"/>
              </a:rPr>
              <a:t>址，</a:t>
            </a:r>
            <a:r>
              <a:rPr dirty="0" sz="2000" spc="-15">
                <a:latin typeface="Microsoft YaHei"/>
                <a:cs typeface="Microsoft YaHei"/>
              </a:rPr>
              <a:t>在</a:t>
            </a:r>
            <a:r>
              <a:rPr dirty="0" sz="2000" spc="5">
                <a:latin typeface="Microsoft YaHei"/>
                <a:cs typeface="Microsoft YaHei"/>
              </a:rPr>
              <a:t>整个</a:t>
            </a:r>
            <a:r>
              <a:rPr dirty="0" sz="2000" spc="-20">
                <a:latin typeface="Microsoft YaHei"/>
                <a:cs typeface="Microsoft YaHei"/>
              </a:rPr>
              <a:t>程</a:t>
            </a:r>
            <a:r>
              <a:rPr dirty="0" sz="2000" spc="5">
                <a:latin typeface="Microsoft YaHei"/>
                <a:cs typeface="Microsoft YaHei"/>
              </a:rPr>
              <a:t>序运</a:t>
            </a:r>
            <a:r>
              <a:rPr dirty="0" sz="2000" spc="-20">
                <a:latin typeface="Microsoft YaHei"/>
                <a:cs typeface="Microsoft YaHei"/>
              </a:rPr>
              <a:t>行</a:t>
            </a:r>
            <a:r>
              <a:rPr dirty="0" sz="2000" spc="5">
                <a:latin typeface="Microsoft YaHei"/>
                <a:cs typeface="Microsoft YaHei"/>
              </a:rPr>
              <a:t>期间</a:t>
            </a:r>
            <a:r>
              <a:rPr dirty="0" sz="2000" spc="-20">
                <a:latin typeface="Microsoft YaHei"/>
                <a:cs typeface="Microsoft YaHei"/>
              </a:rPr>
              <a:t>，</a:t>
            </a:r>
            <a:r>
              <a:rPr dirty="0" sz="2000" spc="5">
                <a:latin typeface="Microsoft YaHei"/>
                <a:cs typeface="Microsoft YaHei"/>
              </a:rPr>
              <a:t>都是</a:t>
            </a:r>
            <a:r>
              <a:rPr dirty="0" sz="2000" spc="-20">
                <a:latin typeface="Microsoft YaHei"/>
                <a:cs typeface="Microsoft YaHei"/>
              </a:rPr>
              <a:t>固</a:t>
            </a:r>
            <a:r>
              <a:rPr dirty="0" sz="2000" spc="5">
                <a:latin typeface="Microsoft YaHei"/>
                <a:cs typeface="Microsoft YaHei"/>
              </a:rPr>
              <a:t>定不</a:t>
            </a:r>
            <a:r>
              <a:rPr dirty="0" sz="2000" spc="-20">
                <a:latin typeface="Microsoft YaHei"/>
                <a:cs typeface="Microsoft YaHei"/>
              </a:rPr>
              <a:t>变</a:t>
            </a:r>
            <a:r>
              <a:rPr dirty="0" sz="2000" spc="5">
                <a:latin typeface="Microsoft YaHei"/>
                <a:cs typeface="Microsoft YaHei"/>
              </a:rPr>
              <a:t>的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非静态变量</a:t>
            </a:r>
            <a:r>
              <a:rPr dirty="0" sz="2000" spc="5">
                <a:latin typeface="Microsoft YaHei"/>
                <a:cs typeface="Microsoft YaHei"/>
              </a:rPr>
              <a:t>(一定</a:t>
            </a:r>
            <a:r>
              <a:rPr dirty="0" sz="2000" spc="-5">
                <a:latin typeface="Microsoft YaHei"/>
                <a:cs typeface="Microsoft YaHei"/>
              </a:rPr>
              <a:t>是</a:t>
            </a:r>
            <a:r>
              <a:rPr dirty="0" sz="2000" spc="-10">
                <a:latin typeface="Microsoft YaHei"/>
                <a:cs typeface="Microsoft YaHei"/>
              </a:rPr>
              <a:t>局</a:t>
            </a:r>
            <a:r>
              <a:rPr dirty="0" sz="2000" spc="5">
                <a:latin typeface="Microsoft YaHei"/>
                <a:cs typeface="Microsoft YaHei"/>
              </a:rPr>
              <a:t>部变</a:t>
            </a:r>
            <a:r>
              <a:rPr dirty="0" sz="2000" spc="-15">
                <a:latin typeface="Microsoft YaHei"/>
                <a:cs typeface="Microsoft YaHei"/>
              </a:rPr>
              <a:t>量</a:t>
            </a:r>
            <a:r>
              <a:rPr dirty="0" sz="2000" spc="-10">
                <a:latin typeface="Microsoft YaHei"/>
                <a:cs typeface="Microsoft YaHei"/>
              </a:rPr>
              <a:t>)</a:t>
            </a:r>
            <a:r>
              <a:rPr dirty="0" sz="2000" spc="5">
                <a:latin typeface="Microsoft YaHei"/>
                <a:cs typeface="Microsoft YaHei"/>
              </a:rPr>
              <a:t>地址</a:t>
            </a:r>
            <a:r>
              <a:rPr dirty="0" sz="2000" spc="-20">
                <a:latin typeface="Microsoft YaHei"/>
                <a:cs typeface="Microsoft YaHei"/>
              </a:rPr>
              <a:t>每</a:t>
            </a:r>
            <a:r>
              <a:rPr dirty="0" sz="2000" spc="5">
                <a:latin typeface="Microsoft YaHei"/>
                <a:cs typeface="Microsoft YaHei"/>
              </a:rPr>
              <a:t>次函</a:t>
            </a:r>
            <a:r>
              <a:rPr dirty="0" sz="2000" spc="-20">
                <a:latin typeface="Microsoft YaHei"/>
                <a:cs typeface="Microsoft YaHei"/>
              </a:rPr>
              <a:t>数</a:t>
            </a:r>
            <a:r>
              <a:rPr dirty="0" sz="2000" spc="5">
                <a:latin typeface="Microsoft YaHei"/>
                <a:cs typeface="Microsoft YaHei"/>
              </a:rPr>
              <a:t>调用</a:t>
            </a:r>
            <a:r>
              <a:rPr dirty="0" sz="2000" spc="-20">
                <a:latin typeface="Microsoft YaHei"/>
                <a:cs typeface="Microsoft YaHei"/>
              </a:rPr>
              <a:t>时</a:t>
            </a:r>
            <a:r>
              <a:rPr dirty="0" sz="2000" spc="5">
                <a:latin typeface="Microsoft YaHei"/>
                <a:cs typeface="Microsoft YaHei"/>
              </a:rPr>
              <a:t>都可</a:t>
            </a:r>
            <a:r>
              <a:rPr dirty="0" sz="2000" spc="-20">
                <a:latin typeface="Microsoft YaHei"/>
                <a:cs typeface="Microsoft YaHei"/>
              </a:rPr>
              <a:t>能</a:t>
            </a:r>
            <a:r>
              <a:rPr dirty="0" sz="2000" spc="5">
                <a:latin typeface="Microsoft YaHei"/>
                <a:cs typeface="Microsoft YaHei"/>
              </a:rPr>
              <a:t>不同</a:t>
            </a:r>
            <a:r>
              <a:rPr dirty="0" sz="2000" spc="-5">
                <a:latin typeface="Microsoft YaHei"/>
                <a:cs typeface="Microsoft YaHei"/>
              </a:rPr>
              <a:t>,</a:t>
            </a:r>
            <a:r>
              <a:rPr dirty="0" sz="2000" spc="5">
                <a:latin typeface="Microsoft YaHei"/>
                <a:cs typeface="Microsoft YaHei"/>
              </a:rPr>
              <a:t>在函</a:t>
            </a:r>
            <a:r>
              <a:rPr dirty="0" sz="2000" spc="-10">
                <a:latin typeface="Microsoft YaHei"/>
                <a:cs typeface="Microsoft YaHei"/>
              </a:rPr>
              <a:t>数</a:t>
            </a:r>
            <a:r>
              <a:rPr dirty="0" sz="2000" spc="5">
                <a:latin typeface="Microsoft YaHei"/>
                <a:cs typeface="Microsoft YaHei"/>
              </a:rPr>
              <a:t>的一次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执行期间不变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如果未明确初始化，则</a:t>
            </a:r>
            <a:r>
              <a:rPr dirty="0" sz="2000" spc="-15">
                <a:latin typeface="Microsoft YaHei"/>
                <a:cs typeface="Microsoft YaHei"/>
              </a:rPr>
              <a:t>静</a:t>
            </a:r>
            <a:r>
              <a:rPr dirty="0" sz="2000">
                <a:latin typeface="Microsoft YaHei"/>
                <a:cs typeface="Microsoft YaHei"/>
              </a:rPr>
              <a:t>态变</a:t>
            </a:r>
            <a:r>
              <a:rPr dirty="0" sz="2000" spc="-15">
                <a:latin typeface="Microsoft YaHei"/>
                <a:cs typeface="Microsoft YaHei"/>
              </a:rPr>
              <a:t>量</a:t>
            </a:r>
            <a:r>
              <a:rPr dirty="0" sz="2000">
                <a:latin typeface="Microsoft YaHei"/>
                <a:cs typeface="Microsoft YaHei"/>
              </a:rPr>
              <a:t>会被</a:t>
            </a:r>
            <a:r>
              <a:rPr dirty="0" sz="2000" spc="-15">
                <a:latin typeface="Microsoft YaHei"/>
                <a:cs typeface="Microsoft YaHei"/>
              </a:rPr>
              <a:t>自</a:t>
            </a:r>
            <a:r>
              <a:rPr dirty="0" sz="2000">
                <a:latin typeface="Microsoft YaHei"/>
                <a:cs typeface="Microsoft YaHei"/>
              </a:rPr>
              <a:t>动初</a:t>
            </a:r>
            <a:r>
              <a:rPr dirty="0" sz="2000" spc="-15">
                <a:latin typeface="Microsoft YaHei"/>
                <a:cs typeface="Microsoft YaHei"/>
              </a:rPr>
              <a:t>始</a:t>
            </a:r>
            <a:r>
              <a:rPr dirty="0" sz="2000">
                <a:latin typeface="Microsoft YaHei"/>
                <a:cs typeface="Microsoft YaHei"/>
              </a:rPr>
              <a:t>化成</a:t>
            </a:r>
            <a:r>
              <a:rPr dirty="0" sz="2000" spc="-5">
                <a:latin typeface="Microsoft YaHei"/>
                <a:cs typeface="Microsoft YaHei"/>
              </a:rPr>
              <a:t>全0(</a:t>
            </a:r>
            <a:r>
              <a:rPr dirty="0" sz="2000">
                <a:latin typeface="Microsoft YaHei"/>
                <a:cs typeface="Microsoft YaHei"/>
              </a:rPr>
              <a:t>每个</a:t>
            </a:r>
            <a:r>
              <a:rPr dirty="0" sz="2000" spc="-10">
                <a:latin typeface="Microsoft YaHei"/>
                <a:cs typeface="Microsoft YaHei"/>
              </a:rPr>
              <a:t>bit</a:t>
            </a:r>
            <a:r>
              <a:rPr dirty="0" sz="2000">
                <a:latin typeface="Microsoft YaHei"/>
                <a:cs typeface="Microsoft YaHei"/>
              </a:rPr>
              <a:t>都</a:t>
            </a:r>
            <a:r>
              <a:rPr dirty="0" sz="2000" spc="-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0），局部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非静态变量的值则随机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静态变量示例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1064767"/>
            <a:ext cx="3399154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4643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Func()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0"/>
              </a:lnSpc>
              <a:spcBef>
                <a:spcPts val="35"/>
              </a:spcBef>
            </a:pP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static</a:t>
            </a:r>
            <a:r>
              <a:rPr dirty="0" sz="1800" spc="-5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4;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Courier New"/>
                <a:cs typeface="Courier New"/>
              </a:rPr>
              <a:t>++</a:t>
            </a:r>
            <a:r>
              <a:rPr dirty="0" sz="1800" spc="-8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n;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8597" y="2166873"/>
            <a:ext cx="25857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静态变量只初始化一次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2667" y="3808882"/>
            <a:ext cx="3164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Func();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Func();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Func();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267" y="4083202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0552" y="3220211"/>
            <a:ext cx="1511807" cy="11993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40552" y="3220211"/>
            <a:ext cx="1511935" cy="119951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92075">
              <a:lnSpc>
                <a:spcPts val="2135"/>
              </a:lnSpc>
              <a:spcBef>
                <a:spcPts val="190"/>
              </a:spcBef>
            </a:pPr>
            <a:r>
              <a:rPr dirty="0" sz="1800" b="1">
                <a:latin typeface="Microsoft YaHei"/>
                <a:cs typeface="Microsoft YaHei"/>
              </a:rPr>
              <a:t>输出结果</a:t>
            </a:r>
            <a:r>
              <a:rPr dirty="0" sz="1800">
                <a:latin typeface="Malgun Gothic Semilight"/>
                <a:cs typeface="Malgun Gothic Semilight"/>
              </a:rPr>
              <a:t>：</a:t>
            </a:r>
            <a:endParaRPr sz="1800">
              <a:latin typeface="Malgun Gothic Semilight"/>
              <a:cs typeface="Malgun Gothic Semilight"/>
            </a:endParaRPr>
          </a:p>
          <a:p>
            <a:pPr marL="92075">
              <a:lnSpc>
                <a:spcPts val="2135"/>
              </a:lnSpc>
            </a:pPr>
            <a:r>
              <a:rPr dirty="0" sz="1800" b="1">
                <a:latin typeface="Courier New"/>
                <a:cs typeface="Courier New"/>
              </a:rPr>
              <a:t>4</a:t>
            </a:r>
            <a:endParaRPr sz="18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Courier New"/>
                <a:cs typeface="Courier New"/>
              </a:rPr>
              <a:t>5</a:t>
            </a:r>
            <a:endParaRPr sz="18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6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6017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静态变量应用</a:t>
            </a:r>
            <a:r>
              <a:rPr dirty="0">
                <a:latin typeface="Arial MT"/>
                <a:cs typeface="Arial MT"/>
              </a:rPr>
              <a:t>:s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 spc="-5">
                <a:latin typeface="Arial MT"/>
                <a:cs typeface="Arial MT"/>
              </a:rPr>
              <a:t>ok</a:t>
            </a:r>
            <a:r>
              <a:rPr dirty="0"/>
              <a:t>的实现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32840"/>
            <a:ext cx="7924165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17271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#include &lt;cstring&gt;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107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char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str[]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="-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This, </a:t>
            </a:r>
            <a:r>
              <a:rPr dirty="0" sz="1800" b="1">
                <a:latin typeface="Courier New"/>
                <a:cs typeface="Courier New"/>
              </a:rPr>
              <a:t>a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sample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string, OK.";</a:t>
            </a:r>
            <a:endParaRPr sz="1800">
              <a:latin typeface="Courier New"/>
              <a:cs typeface="Courier New"/>
            </a:endParaRPr>
          </a:p>
          <a:p>
            <a:pPr marL="927100" marR="911860">
              <a:lnSpc>
                <a:spcPts val="2120"/>
              </a:lnSpc>
              <a:spcBef>
                <a:spcPts val="14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下面要从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str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逐个抽取出被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"</a:t>
            </a:r>
            <a:r>
              <a:rPr dirty="0" sz="1800" spc="-13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,.-"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这几个字符分隔的字串 </a:t>
            </a:r>
            <a:r>
              <a:rPr dirty="0" sz="1800" spc="-10" b="1">
                <a:latin typeface="Courier New"/>
                <a:cs typeface="Courier New"/>
              </a:rPr>
              <a:t>char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strtok</a:t>
            </a:r>
            <a:r>
              <a:rPr dirty="0" sz="1800" spc="-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(str,"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,.-");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25"/>
              </a:lnSpc>
            </a:pPr>
            <a:r>
              <a:rPr dirty="0" sz="1800" spc="-5" b="1">
                <a:latin typeface="Courier New"/>
                <a:cs typeface="Courier New"/>
              </a:rPr>
              <a:t>while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(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!=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NULL)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只要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p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不为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NULL</a:t>
            </a:r>
            <a:r>
              <a:rPr dirty="0" sz="1800" spc="-5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就说明找到了一个子串</a:t>
            </a:r>
            <a:endParaRPr sz="1800">
              <a:latin typeface="Microsoft YaHei"/>
              <a:cs typeface="Microsoft YaHei"/>
            </a:endParaRPr>
          </a:p>
          <a:p>
            <a:pPr marL="927100">
              <a:lnSpc>
                <a:spcPts val="2135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372" y="3376929"/>
            <a:ext cx="3822065" cy="854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strtok</a:t>
            </a:r>
            <a:r>
              <a:rPr dirty="0" sz="1800" spc="-10" b="1">
                <a:latin typeface="Courier New"/>
                <a:cs typeface="Courier New"/>
              </a:rPr>
              <a:t>(NULL,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,.-");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后续调用</a:t>
            </a:r>
            <a:r>
              <a:rPr dirty="0" sz="1800" spc="1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第一个参数必须</a:t>
            </a:r>
            <a:r>
              <a:rPr dirty="0" sz="1800" spc="-15" b="1">
                <a:solidFill>
                  <a:srgbClr val="00AF50"/>
                </a:solidFill>
                <a:latin typeface="Microsoft YaHei"/>
                <a:cs typeface="Microsoft YaHei"/>
              </a:rPr>
              <a:t>是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NULL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2667" y="4199635"/>
            <a:ext cx="1631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2667" y="4474565"/>
            <a:ext cx="1255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8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67" y="4748885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23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3031" y="3435096"/>
            <a:ext cx="1510283" cy="14782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33031" y="3435096"/>
            <a:ext cx="1510665" cy="14782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92075" marR="590550">
              <a:lnSpc>
                <a:spcPct val="100000"/>
              </a:lnSpc>
              <a:spcBef>
                <a:spcPts val="150"/>
              </a:spcBef>
            </a:pPr>
            <a:r>
              <a:rPr dirty="0" sz="1800" spc="-10" b="1">
                <a:latin typeface="Courier New"/>
                <a:cs typeface="Courier New"/>
              </a:rPr>
              <a:t>This </a:t>
            </a:r>
            <a:r>
              <a:rPr dirty="0" sz="1800" spc="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a </a:t>
            </a:r>
            <a:r>
              <a:rPr dirty="0" sz="1800" spc="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sa</a:t>
            </a:r>
            <a:r>
              <a:rPr dirty="0" sz="1800" spc="-15" b="1">
                <a:latin typeface="Courier New"/>
                <a:cs typeface="Courier New"/>
              </a:rPr>
              <a:t>m</a:t>
            </a:r>
            <a:r>
              <a:rPr dirty="0" sz="1800" spc="-5" b="1">
                <a:latin typeface="Courier New"/>
                <a:cs typeface="Courier New"/>
              </a:rPr>
              <a:t>p</a:t>
            </a:r>
            <a:r>
              <a:rPr dirty="0" sz="1800" spc="-15" b="1">
                <a:latin typeface="Courier New"/>
                <a:cs typeface="Courier New"/>
              </a:rPr>
              <a:t>l</a:t>
            </a:r>
            <a:r>
              <a:rPr dirty="0" sz="1800" b="1">
                <a:latin typeface="Courier New"/>
                <a:cs typeface="Courier New"/>
              </a:rPr>
              <a:t>e  </a:t>
            </a:r>
            <a:r>
              <a:rPr dirty="0" sz="1800" spc="-5" b="1">
                <a:latin typeface="Courier New"/>
                <a:cs typeface="Courier New"/>
              </a:rPr>
              <a:t>st</a:t>
            </a:r>
            <a:r>
              <a:rPr dirty="0" sz="1800" spc="-15" b="1">
                <a:latin typeface="Courier New"/>
                <a:cs typeface="Courier New"/>
              </a:rPr>
              <a:t>r</a:t>
            </a:r>
            <a:r>
              <a:rPr dirty="0" sz="1800" spc="-5" b="1">
                <a:latin typeface="Courier New"/>
                <a:cs typeface="Courier New"/>
              </a:rPr>
              <a:t>i</a:t>
            </a:r>
            <a:r>
              <a:rPr dirty="0" sz="1800" spc="-15" b="1">
                <a:latin typeface="Courier New"/>
                <a:cs typeface="Courier New"/>
              </a:rPr>
              <a:t>n</a:t>
            </a:r>
            <a:r>
              <a:rPr dirty="0" sz="1800" b="1">
                <a:latin typeface="Courier New"/>
                <a:cs typeface="Courier New"/>
              </a:rPr>
              <a:t>g  </a:t>
            </a:r>
            <a:r>
              <a:rPr dirty="0" sz="1800" spc="-5" b="1">
                <a:latin typeface="Courier New"/>
                <a:cs typeface="Courier New"/>
              </a:rPr>
              <a:t>OK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93191" y="3461003"/>
          <a:ext cx="8365490" cy="379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/>
                <a:gridCol w="288290"/>
                <a:gridCol w="288289"/>
                <a:gridCol w="289559"/>
                <a:gridCol w="285750"/>
                <a:gridCol w="287020"/>
                <a:gridCol w="286385"/>
                <a:gridCol w="289560"/>
                <a:gridCol w="287019"/>
                <a:gridCol w="290194"/>
                <a:gridCol w="287655"/>
                <a:gridCol w="287655"/>
                <a:gridCol w="287654"/>
                <a:gridCol w="287654"/>
                <a:gridCol w="287654"/>
                <a:gridCol w="284479"/>
                <a:gridCol w="288925"/>
                <a:gridCol w="285750"/>
                <a:gridCol w="288925"/>
                <a:gridCol w="288289"/>
                <a:gridCol w="285114"/>
                <a:gridCol w="288925"/>
                <a:gridCol w="285750"/>
                <a:gridCol w="289559"/>
                <a:gridCol w="287020"/>
                <a:gridCol w="287654"/>
                <a:gridCol w="288925"/>
                <a:gridCol w="570865"/>
              </a:tblGrid>
              <a:tr h="37033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-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h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i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,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m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p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i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g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,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O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K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\0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20116" y="1137920"/>
            <a:ext cx="7009765" cy="580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char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strtok</a:t>
            </a:r>
            <a:r>
              <a:rPr dirty="0" sz="1800" spc="-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(str,"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,.-");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800" spc="-5" b="1">
                <a:latin typeface="Courier New"/>
                <a:cs typeface="Courier New"/>
              </a:rPr>
              <a:t>while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(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!=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NULL)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只要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p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不为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NULL</a:t>
            </a:r>
            <a:r>
              <a:rPr dirty="0" sz="1800" spc="-5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就说明找到了一个子串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0116" y="1686255"/>
            <a:ext cx="1631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4769" y="1961133"/>
            <a:ext cx="3822065" cy="854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strtok</a:t>
            </a:r>
            <a:r>
              <a:rPr dirty="0" sz="1800" spc="-10" b="1">
                <a:latin typeface="Courier New"/>
                <a:cs typeface="Courier New"/>
              </a:rPr>
              <a:t>(NULL,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,.-");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后续调用</a:t>
            </a:r>
            <a:r>
              <a:rPr dirty="0" sz="1800" spc="1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第一个参数必须是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NULL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116" y="2783789"/>
            <a:ext cx="1631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228" y="1836420"/>
            <a:ext cx="1511807" cy="14782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15228" y="1836420"/>
            <a:ext cx="1511935" cy="14782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92075" marR="591185">
              <a:lnSpc>
                <a:spcPct val="100000"/>
              </a:lnSpc>
              <a:spcBef>
                <a:spcPts val="150"/>
              </a:spcBef>
            </a:pPr>
            <a:r>
              <a:rPr dirty="0" sz="1800" spc="-10" b="1">
                <a:latin typeface="Courier New"/>
                <a:cs typeface="Courier New"/>
              </a:rPr>
              <a:t>This </a:t>
            </a:r>
            <a:r>
              <a:rPr dirty="0" sz="1800" spc="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a </a:t>
            </a:r>
            <a:r>
              <a:rPr dirty="0" sz="1800" spc="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sa</a:t>
            </a:r>
            <a:r>
              <a:rPr dirty="0" sz="1800" spc="-20" b="1">
                <a:latin typeface="Courier New"/>
                <a:cs typeface="Courier New"/>
              </a:rPr>
              <a:t>m</a:t>
            </a:r>
            <a:r>
              <a:rPr dirty="0" sz="1800" spc="-5" b="1">
                <a:latin typeface="Courier New"/>
                <a:cs typeface="Courier New"/>
              </a:rPr>
              <a:t>p</a:t>
            </a:r>
            <a:r>
              <a:rPr dirty="0" sz="1800" spc="-15" b="1">
                <a:latin typeface="Courier New"/>
                <a:cs typeface="Courier New"/>
              </a:rPr>
              <a:t>l</a:t>
            </a:r>
            <a:r>
              <a:rPr dirty="0" sz="1800" b="1">
                <a:latin typeface="Courier New"/>
                <a:cs typeface="Courier New"/>
              </a:rPr>
              <a:t>e  </a:t>
            </a:r>
            <a:r>
              <a:rPr dirty="0" sz="1800" spc="-5" b="1">
                <a:latin typeface="Courier New"/>
                <a:cs typeface="Courier New"/>
              </a:rPr>
              <a:t>st</a:t>
            </a:r>
            <a:r>
              <a:rPr dirty="0" sz="1800" spc="-15" b="1">
                <a:latin typeface="Courier New"/>
                <a:cs typeface="Courier New"/>
              </a:rPr>
              <a:t>r</a:t>
            </a:r>
            <a:r>
              <a:rPr dirty="0" sz="1800" spc="-5" b="1">
                <a:latin typeface="Courier New"/>
                <a:cs typeface="Courier New"/>
              </a:rPr>
              <a:t>i</a:t>
            </a:r>
            <a:r>
              <a:rPr dirty="0" sz="1800" spc="-15" b="1">
                <a:latin typeface="Courier New"/>
                <a:cs typeface="Courier New"/>
              </a:rPr>
              <a:t>n</a:t>
            </a:r>
            <a:r>
              <a:rPr dirty="0" sz="1800" b="1">
                <a:latin typeface="Courier New"/>
                <a:cs typeface="Courier New"/>
              </a:rPr>
              <a:t>g  </a:t>
            </a:r>
            <a:r>
              <a:rPr dirty="0" sz="1800" spc="-5" b="1">
                <a:latin typeface="Courier New"/>
                <a:cs typeface="Courier New"/>
              </a:rPr>
              <a:t>OK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6017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静态变量应用</a:t>
            </a:r>
            <a:r>
              <a:rPr dirty="0">
                <a:latin typeface="Arial MT"/>
                <a:cs typeface="Arial MT"/>
              </a:rPr>
              <a:t>:s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 spc="-5">
                <a:latin typeface="Arial MT"/>
                <a:cs typeface="Arial MT"/>
              </a:rPr>
              <a:t>ok</a:t>
            </a:r>
            <a:r>
              <a:rPr dirty="0"/>
              <a:t>的实现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926337"/>
            <a:ext cx="8473440" cy="4079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char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Strtok(char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 p,char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 sep)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 marR="2779395">
              <a:lnSpc>
                <a:spcPts val="19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static</a:t>
            </a:r>
            <a:r>
              <a:rPr dirty="0" sz="160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char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 start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本次查找子串的起点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if(p)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ts val="1855"/>
              </a:lnSpc>
            </a:pP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start</a:t>
            </a:r>
            <a:r>
              <a:rPr dirty="0" sz="1600" spc="-3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=</a:t>
            </a:r>
            <a:r>
              <a:rPr dirty="0" sz="1600" spc="-2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p;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for(;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*start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&amp;&amp;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strchr(sep,*start);</a:t>
            </a:r>
            <a:r>
              <a:rPr dirty="0" sz="1600" spc="4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start);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跳过分隔符号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if(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start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==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0)</a:t>
            </a:r>
            <a:endParaRPr sz="1600">
              <a:latin typeface="Courier New"/>
              <a:cs typeface="Courier New"/>
            </a:endParaRPr>
          </a:p>
          <a:p>
            <a:pPr marL="927100" marR="5160010" indent="9144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8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NULL;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char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q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start;</a:t>
            </a:r>
            <a:endParaRPr sz="1600">
              <a:latin typeface="Courier New"/>
              <a:cs typeface="Courier New"/>
            </a:endParaRPr>
          </a:p>
          <a:p>
            <a:pPr marL="927100" marR="5080">
              <a:lnSpc>
                <a:spcPts val="1900"/>
              </a:lnSpc>
              <a:spcBef>
                <a:spcPts val="105"/>
              </a:spcBef>
            </a:pPr>
            <a:r>
              <a:rPr dirty="0" sz="1600" spc="-5" b="1">
                <a:latin typeface="Courier New"/>
                <a:cs typeface="Courier New"/>
              </a:rPr>
              <a:t>for(; *start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&amp;&amp;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!strchr(sep,*start);</a:t>
            </a:r>
            <a:r>
              <a:rPr dirty="0" sz="1600" spc="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start);</a:t>
            </a:r>
            <a:r>
              <a:rPr dirty="0" sz="1600" spc="5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跳过非分隔符号 </a:t>
            </a:r>
            <a:r>
              <a:rPr dirty="0" sz="1600" spc="-5" b="1">
                <a:latin typeface="Courier New"/>
                <a:cs typeface="Courier New"/>
              </a:rPr>
              <a:t>if( *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start)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ts val="1860"/>
              </a:lnSpc>
            </a:pP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*</a:t>
            </a:r>
            <a:r>
              <a:rPr dirty="0" sz="1600" spc="-2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start</a:t>
            </a:r>
            <a:r>
              <a:rPr dirty="0" sz="1600" spc="-1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=</a:t>
            </a:r>
            <a:r>
              <a:rPr dirty="0" sz="1600" spc="-2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++</a:t>
            </a:r>
            <a:r>
              <a:rPr dirty="0" sz="1600" spc="-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start;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0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q;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795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algn="r" marR="127635">
              <a:lnSpc>
                <a:spcPts val="1315"/>
              </a:lnSpc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04886" y="4684572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法国普罗旺斯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6465" y="2199512"/>
            <a:ext cx="1699260" cy="6959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95"/>
              </a:spcBef>
            </a:pPr>
            <a:r>
              <a:rPr dirty="0" sz="2200" spc="-5"/>
              <a:t>标识符作用域 </a:t>
            </a:r>
            <a:r>
              <a:rPr dirty="0" sz="2200" spc="-5"/>
              <a:t>变量生存期</a:t>
            </a:r>
            <a:endParaRPr sz="2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79" y="428116"/>
            <a:ext cx="6219571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标识符的作用域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556384"/>
            <a:ext cx="8607425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变量名、函数名、类型</a:t>
            </a:r>
            <a:r>
              <a:rPr dirty="0" sz="2000" spc="-15">
                <a:latin typeface="Microsoft YaHei"/>
                <a:cs typeface="Microsoft YaHei"/>
              </a:rPr>
              <a:t>名</a:t>
            </a:r>
            <a:r>
              <a:rPr dirty="0" sz="2000">
                <a:latin typeface="Microsoft YaHei"/>
                <a:cs typeface="Microsoft YaHei"/>
              </a:rPr>
              <a:t>统称</a:t>
            </a:r>
            <a:r>
              <a:rPr dirty="0" sz="2000" spc="-15">
                <a:latin typeface="Microsoft YaHei"/>
                <a:cs typeface="Microsoft YaHei"/>
              </a:rPr>
              <a:t>为</a:t>
            </a:r>
            <a:r>
              <a:rPr dirty="0" sz="2000">
                <a:latin typeface="Microsoft YaHei"/>
                <a:cs typeface="Microsoft YaHei"/>
              </a:rPr>
              <a:t>“标</a:t>
            </a:r>
            <a:r>
              <a:rPr dirty="0" sz="2000" spc="-15">
                <a:latin typeface="Microsoft YaHei"/>
                <a:cs typeface="Microsoft YaHei"/>
              </a:rPr>
              <a:t>识</a:t>
            </a:r>
            <a:r>
              <a:rPr dirty="0" sz="2000">
                <a:latin typeface="Microsoft YaHei"/>
                <a:cs typeface="Microsoft YaHei"/>
              </a:rPr>
              <a:t>符”</a:t>
            </a:r>
            <a:r>
              <a:rPr dirty="0" sz="2000" spc="-15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标</a:t>
            </a:r>
            <a:r>
              <a:rPr dirty="0" sz="2000">
                <a:latin typeface="Microsoft YaHei"/>
                <a:cs typeface="Microsoft YaHei"/>
              </a:rPr>
              <a:t>识符</a:t>
            </a:r>
            <a:r>
              <a:rPr dirty="0" sz="2000" spc="-15">
                <a:latin typeface="Microsoft YaHei"/>
                <a:cs typeface="Microsoft YaHei"/>
              </a:rPr>
              <a:t>能</a:t>
            </a:r>
            <a:r>
              <a:rPr dirty="0" sz="2000">
                <a:latin typeface="Microsoft YaHei"/>
                <a:cs typeface="Microsoft YaHei"/>
              </a:rPr>
              <a:t>够起</a:t>
            </a:r>
            <a:r>
              <a:rPr dirty="0" sz="2000" spc="-15">
                <a:latin typeface="Microsoft YaHei"/>
                <a:cs typeface="Microsoft YaHei"/>
              </a:rPr>
              <a:t>作</a:t>
            </a:r>
            <a:r>
              <a:rPr dirty="0" sz="2000">
                <a:latin typeface="Microsoft YaHei"/>
                <a:cs typeface="Microsoft YaHei"/>
              </a:rPr>
              <a:t>用的</a:t>
            </a:r>
            <a:r>
              <a:rPr dirty="0" sz="2000" spc="-15">
                <a:latin typeface="Microsoft YaHei"/>
                <a:cs typeface="Microsoft YaHei"/>
              </a:rPr>
              <a:t>范</a:t>
            </a:r>
            <a:r>
              <a:rPr dirty="0" sz="2000">
                <a:latin typeface="Microsoft YaHei"/>
                <a:cs typeface="Microsoft YaHei"/>
              </a:rPr>
              <a:t>围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，叫做该标识符的作用域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 marR="1079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在一个标识符的作用域</a:t>
            </a:r>
            <a:r>
              <a:rPr dirty="0" sz="2000" spc="-15">
                <a:latin typeface="Microsoft YaHei"/>
                <a:cs typeface="Microsoft YaHei"/>
              </a:rPr>
              <a:t>之</a:t>
            </a:r>
            <a:r>
              <a:rPr dirty="0" sz="2000">
                <a:latin typeface="Microsoft YaHei"/>
                <a:cs typeface="Microsoft YaHei"/>
              </a:rPr>
              <a:t>外使</a:t>
            </a:r>
            <a:r>
              <a:rPr dirty="0" sz="2000" spc="-15">
                <a:latin typeface="Microsoft YaHei"/>
                <a:cs typeface="Microsoft YaHei"/>
              </a:rPr>
              <a:t>用</a:t>
            </a:r>
            <a:r>
              <a:rPr dirty="0" sz="2000">
                <a:latin typeface="Microsoft YaHei"/>
                <a:cs typeface="Microsoft YaHei"/>
              </a:rPr>
              <a:t>该标</a:t>
            </a:r>
            <a:r>
              <a:rPr dirty="0" sz="2000" spc="-15">
                <a:latin typeface="Microsoft YaHei"/>
                <a:cs typeface="Microsoft YaHei"/>
              </a:rPr>
              <a:t>识</a:t>
            </a:r>
            <a:r>
              <a:rPr dirty="0" sz="2000">
                <a:latin typeface="Microsoft YaHei"/>
                <a:cs typeface="Microsoft YaHei"/>
              </a:rPr>
              <a:t>符，</a:t>
            </a:r>
            <a:r>
              <a:rPr dirty="0" sz="2000" spc="-15">
                <a:latin typeface="Microsoft YaHei"/>
                <a:cs typeface="Microsoft YaHei"/>
              </a:rPr>
              <a:t>会</a:t>
            </a:r>
            <a:r>
              <a:rPr dirty="0" sz="2000">
                <a:latin typeface="Microsoft YaHei"/>
                <a:cs typeface="Microsoft YaHei"/>
              </a:rPr>
              <a:t>导致</a:t>
            </a:r>
            <a:r>
              <a:rPr dirty="0" sz="2000" spc="-15">
                <a:latin typeface="Microsoft YaHei"/>
                <a:cs typeface="Microsoft YaHei"/>
              </a:rPr>
              <a:t>“</a:t>
            </a:r>
            <a:r>
              <a:rPr dirty="0" sz="2000">
                <a:latin typeface="Microsoft YaHei"/>
                <a:cs typeface="Microsoft YaHei"/>
              </a:rPr>
              <a:t>标识</a:t>
            </a:r>
            <a:r>
              <a:rPr dirty="0" sz="2000" spc="-15">
                <a:latin typeface="Microsoft YaHei"/>
                <a:cs typeface="Microsoft YaHei"/>
              </a:rPr>
              <a:t>符</a:t>
            </a:r>
            <a:r>
              <a:rPr dirty="0" sz="2000">
                <a:latin typeface="Microsoft YaHei"/>
                <a:cs typeface="Microsoft YaHei"/>
              </a:rPr>
              <a:t>没有</a:t>
            </a:r>
            <a:r>
              <a:rPr dirty="0" sz="2000" spc="-15">
                <a:latin typeface="Microsoft YaHei"/>
                <a:cs typeface="Microsoft YaHei"/>
              </a:rPr>
              <a:t>定</a:t>
            </a:r>
            <a:r>
              <a:rPr dirty="0" sz="2000">
                <a:latin typeface="Microsoft YaHei"/>
                <a:cs typeface="Microsoft YaHei"/>
              </a:rPr>
              <a:t>义”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编 译错误。使用标识符的</a:t>
            </a:r>
            <a:r>
              <a:rPr dirty="0" sz="2000" spc="-15">
                <a:latin typeface="Microsoft YaHei"/>
                <a:cs typeface="Microsoft YaHei"/>
              </a:rPr>
              <a:t>语</a:t>
            </a:r>
            <a:r>
              <a:rPr dirty="0" sz="2000">
                <a:latin typeface="Microsoft YaHei"/>
                <a:cs typeface="Microsoft YaHei"/>
              </a:rPr>
              <a:t>句，</a:t>
            </a:r>
            <a:r>
              <a:rPr dirty="0" sz="2000" spc="-15">
                <a:latin typeface="Microsoft YaHei"/>
                <a:cs typeface="Microsoft YaHei"/>
              </a:rPr>
              <a:t>必</a:t>
            </a:r>
            <a:r>
              <a:rPr dirty="0" sz="2000">
                <a:latin typeface="Microsoft YaHei"/>
                <a:cs typeface="Microsoft YaHei"/>
              </a:rPr>
              <a:t>须出</a:t>
            </a:r>
            <a:r>
              <a:rPr dirty="0" sz="2000" spc="-15">
                <a:latin typeface="Microsoft YaHei"/>
                <a:cs typeface="Microsoft YaHei"/>
              </a:rPr>
              <a:t>现</a:t>
            </a:r>
            <a:r>
              <a:rPr dirty="0" sz="2000">
                <a:latin typeface="Microsoft YaHei"/>
                <a:cs typeface="Microsoft YaHei"/>
              </a:rPr>
              <a:t>在它</a:t>
            </a:r>
            <a:r>
              <a:rPr dirty="0" sz="2000" spc="-15">
                <a:latin typeface="Microsoft YaHei"/>
                <a:cs typeface="Microsoft YaHei"/>
              </a:rPr>
              <a:t>们</a:t>
            </a:r>
            <a:r>
              <a:rPr dirty="0" sz="2000">
                <a:latin typeface="Microsoft YaHei"/>
                <a:cs typeface="Microsoft YaHei"/>
              </a:rPr>
              <a:t>的声</a:t>
            </a:r>
            <a:r>
              <a:rPr dirty="0" sz="2000" spc="-15">
                <a:latin typeface="Microsoft YaHei"/>
                <a:cs typeface="Microsoft YaHei"/>
              </a:rPr>
              <a:t>明</a:t>
            </a:r>
            <a:r>
              <a:rPr dirty="0" sz="2000">
                <a:latin typeface="Microsoft YaHei"/>
                <a:cs typeface="Microsoft YaHei"/>
              </a:rPr>
              <a:t>或定</a:t>
            </a:r>
            <a:r>
              <a:rPr dirty="0" sz="2000" spc="-15">
                <a:latin typeface="Microsoft YaHei"/>
                <a:cs typeface="Microsoft YaHei"/>
              </a:rPr>
              <a:t>义</a:t>
            </a:r>
            <a:r>
              <a:rPr dirty="0" sz="2000">
                <a:latin typeface="Microsoft YaHei"/>
                <a:cs typeface="Microsoft YaHei"/>
              </a:rPr>
              <a:t>之后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在单文件的程序中，结</a:t>
            </a:r>
            <a:r>
              <a:rPr dirty="0" sz="2000" spc="-15">
                <a:latin typeface="Microsoft YaHei"/>
                <a:cs typeface="Microsoft YaHei"/>
              </a:rPr>
              <a:t>构</a:t>
            </a:r>
            <a:r>
              <a:rPr dirty="0" sz="2000">
                <a:latin typeface="Microsoft YaHei"/>
                <a:cs typeface="Microsoft YaHei"/>
              </a:rPr>
              <a:t>、函</a:t>
            </a:r>
            <a:r>
              <a:rPr dirty="0" sz="2000" spc="-10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和全局变量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作用域是其</a:t>
            </a:r>
            <a:r>
              <a:rPr dirty="0" sz="2000" spc="-10">
                <a:latin typeface="Microsoft YaHei"/>
                <a:cs typeface="Microsoft YaHei"/>
              </a:rPr>
              <a:t>定</a:t>
            </a:r>
            <a:r>
              <a:rPr dirty="0" sz="2000">
                <a:latin typeface="Microsoft YaHei"/>
                <a:cs typeface="Microsoft YaHei"/>
              </a:rPr>
              <a:t>义所在的整</a:t>
            </a:r>
            <a:r>
              <a:rPr dirty="0" sz="2000" spc="-10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文 件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标识符的作用域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251584"/>
            <a:ext cx="8602345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函数形参的作用域是整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函数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12700" marR="571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局部变量的作用域，是</a:t>
            </a:r>
            <a:r>
              <a:rPr dirty="0" sz="2000" spc="-15">
                <a:latin typeface="Microsoft YaHei"/>
                <a:cs typeface="Microsoft YaHei"/>
              </a:rPr>
              <a:t>从</a:t>
            </a:r>
            <a:r>
              <a:rPr dirty="0" sz="2000">
                <a:latin typeface="Microsoft YaHei"/>
                <a:cs typeface="Microsoft YaHei"/>
              </a:rPr>
              <a:t>定义</a:t>
            </a:r>
            <a:r>
              <a:rPr dirty="0" sz="2000" spc="-15">
                <a:latin typeface="Microsoft YaHei"/>
                <a:cs typeface="Microsoft YaHei"/>
              </a:rPr>
              <a:t>它</a:t>
            </a:r>
            <a:r>
              <a:rPr dirty="0" sz="2000">
                <a:latin typeface="Microsoft YaHei"/>
                <a:cs typeface="Microsoft YaHei"/>
              </a:rPr>
              <a:t>的语</a:t>
            </a:r>
            <a:r>
              <a:rPr dirty="0" sz="2000" spc="-15">
                <a:latin typeface="Microsoft YaHei"/>
                <a:cs typeface="Microsoft YaHei"/>
              </a:rPr>
              <a:t>句</a:t>
            </a:r>
            <a:r>
              <a:rPr dirty="0" sz="2000">
                <a:latin typeface="Microsoft YaHei"/>
                <a:cs typeface="Microsoft YaHei"/>
              </a:rPr>
              <a:t>开始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到包</a:t>
            </a:r>
            <a:r>
              <a:rPr dirty="0" sz="2000" spc="-15">
                <a:latin typeface="Microsoft YaHei"/>
                <a:cs typeface="Microsoft YaHei"/>
              </a:rPr>
              <a:t>含</a:t>
            </a:r>
            <a:r>
              <a:rPr dirty="0" sz="2000">
                <a:latin typeface="Microsoft YaHei"/>
                <a:cs typeface="Microsoft YaHei"/>
              </a:rPr>
              <a:t>它的</a:t>
            </a:r>
            <a:r>
              <a:rPr dirty="0" sz="2000" spc="-15">
                <a:latin typeface="Microsoft YaHei"/>
                <a:cs typeface="Microsoft YaHei"/>
              </a:rPr>
              <a:t>最</a:t>
            </a:r>
            <a:r>
              <a:rPr dirty="0" sz="2000">
                <a:latin typeface="Microsoft YaHei"/>
                <a:cs typeface="Microsoft YaHei"/>
              </a:rPr>
              <a:t>内层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那一</a:t>
            </a:r>
            <a:r>
              <a:rPr dirty="0" sz="2000" spc="-15">
                <a:latin typeface="Microsoft YaHei"/>
                <a:cs typeface="Microsoft YaHei"/>
              </a:rPr>
              <a:t>对</a:t>
            </a:r>
            <a:r>
              <a:rPr dirty="0" sz="2000">
                <a:latin typeface="Microsoft YaHei"/>
                <a:cs typeface="Microsoft YaHei"/>
              </a:rPr>
              <a:t>大 括号“{}”的</a:t>
            </a:r>
            <a:r>
              <a:rPr dirty="0" sz="2000" spc="-15">
                <a:latin typeface="Microsoft YaHei"/>
                <a:cs typeface="Microsoft YaHei"/>
              </a:rPr>
              <a:t>右</a:t>
            </a:r>
            <a:r>
              <a:rPr dirty="0" sz="2000">
                <a:latin typeface="Microsoft YaHei"/>
                <a:cs typeface="Microsoft YaHei"/>
              </a:rPr>
              <a:t>大括号</a:t>
            </a:r>
            <a:r>
              <a:rPr dirty="0" sz="2000" spc="-5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“}”为止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for循环里定义的循</a:t>
            </a:r>
            <a:r>
              <a:rPr dirty="0" sz="2000" spc="-15">
                <a:latin typeface="Microsoft YaHei"/>
                <a:cs typeface="Microsoft YaHei"/>
              </a:rPr>
              <a:t>环</a:t>
            </a:r>
            <a:r>
              <a:rPr dirty="0" sz="2000">
                <a:latin typeface="Microsoft YaHei"/>
                <a:cs typeface="Microsoft YaHei"/>
              </a:rPr>
              <a:t>控制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量，</a:t>
            </a:r>
            <a:r>
              <a:rPr dirty="0" sz="2000" spc="-15">
                <a:latin typeface="Microsoft YaHei"/>
                <a:cs typeface="Microsoft YaHei"/>
              </a:rPr>
              <a:t>其</a:t>
            </a:r>
            <a:r>
              <a:rPr dirty="0" sz="2000">
                <a:latin typeface="Microsoft YaHei"/>
                <a:cs typeface="Microsoft YaHei"/>
              </a:rPr>
              <a:t>作用</a:t>
            </a:r>
            <a:r>
              <a:rPr dirty="0" sz="2000" spc="-15">
                <a:latin typeface="Microsoft YaHei"/>
                <a:cs typeface="Microsoft YaHei"/>
              </a:rPr>
              <a:t>域</a:t>
            </a:r>
            <a:r>
              <a:rPr dirty="0" sz="2000">
                <a:latin typeface="Microsoft YaHei"/>
                <a:cs typeface="Microsoft YaHei"/>
              </a:rPr>
              <a:t>就是</a:t>
            </a:r>
            <a:r>
              <a:rPr dirty="0" sz="2000" spc="-15">
                <a:latin typeface="Microsoft YaHei"/>
                <a:cs typeface="Microsoft YaHei"/>
              </a:rPr>
              <a:t>整</a:t>
            </a:r>
            <a:r>
              <a:rPr dirty="0" sz="2000" spc="5">
                <a:latin typeface="Microsoft YaHei"/>
                <a:cs typeface="Microsoft YaHei"/>
              </a:rPr>
              <a:t>个</a:t>
            </a:r>
            <a:r>
              <a:rPr dirty="0" sz="2000" spc="-5">
                <a:latin typeface="Microsoft YaHei"/>
                <a:cs typeface="Microsoft YaHei"/>
              </a:rPr>
              <a:t>for</a:t>
            </a:r>
            <a:r>
              <a:rPr dirty="0" sz="2000">
                <a:latin typeface="Microsoft YaHei"/>
                <a:cs typeface="Microsoft YaHei"/>
              </a:rPr>
              <a:t>循环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同名标示符的作用域，</a:t>
            </a:r>
            <a:r>
              <a:rPr dirty="0" sz="2000" spc="-15">
                <a:latin typeface="Microsoft YaHei"/>
                <a:cs typeface="Microsoft YaHei"/>
              </a:rPr>
              <a:t>可</a:t>
            </a:r>
            <a:r>
              <a:rPr dirty="0" sz="2000">
                <a:latin typeface="Microsoft YaHei"/>
                <a:cs typeface="Microsoft YaHei"/>
              </a:rPr>
              <a:t>能一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被另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个包</a:t>
            </a:r>
            <a:r>
              <a:rPr dirty="0" sz="2000" spc="-15">
                <a:latin typeface="Microsoft YaHei"/>
                <a:cs typeface="Microsoft YaHei"/>
              </a:rPr>
              <a:t>含</a:t>
            </a:r>
            <a:r>
              <a:rPr dirty="0" sz="2000">
                <a:latin typeface="Microsoft YaHei"/>
                <a:cs typeface="Microsoft YaHei"/>
              </a:rPr>
              <a:t>。则</a:t>
            </a:r>
            <a:r>
              <a:rPr dirty="0" sz="2000" spc="-5">
                <a:latin typeface="Microsoft YaHei"/>
                <a:cs typeface="Microsoft YaHei"/>
              </a:rPr>
              <a:t>在</a:t>
            </a:r>
            <a:r>
              <a:rPr dirty="0" sz="2000">
                <a:latin typeface="Microsoft YaHei"/>
                <a:cs typeface="Microsoft YaHei"/>
              </a:rPr>
              <a:t>小的</a:t>
            </a:r>
            <a:r>
              <a:rPr dirty="0" sz="2000" spc="-15">
                <a:latin typeface="Microsoft YaHei"/>
                <a:cs typeface="Microsoft YaHei"/>
              </a:rPr>
              <a:t>作</a:t>
            </a:r>
            <a:r>
              <a:rPr dirty="0" sz="2000">
                <a:latin typeface="Microsoft YaHei"/>
                <a:cs typeface="Microsoft YaHei"/>
              </a:rPr>
              <a:t>用域</a:t>
            </a:r>
            <a:r>
              <a:rPr dirty="0" sz="2000" spc="-15">
                <a:latin typeface="Microsoft YaHei"/>
                <a:cs typeface="Microsoft YaHei"/>
              </a:rPr>
              <a:t>里</a:t>
            </a:r>
            <a:r>
              <a:rPr dirty="0" sz="2000">
                <a:latin typeface="Microsoft YaHei"/>
                <a:cs typeface="Microsoft YaHei"/>
              </a:rPr>
              <a:t>，作</a:t>
            </a:r>
            <a:r>
              <a:rPr dirty="0" sz="2000" spc="-15">
                <a:latin typeface="Microsoft YaHei"/>
                <a:cs typeface="Microsoft YaHei"/>
              </a:rPr>
              <a:t>用</a:t>
            </a:r>
            <a:r>
              <a:rPr dirty="0" sz="2000">
                <a:latin typeface="Microsoft YaHei"/>
                <a:cs typeface="Microsoft YaHei"/>
              </a:rPr>
              <a:t>域 大的那个标识符被屏蔽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不起</a:t>
            </a:r>
            <a:r>
              <a:rPr dirty="0" sz="2000" spc="-15">
                <a:latin typeface="Microsoft YaHei"/>
                <a:cs typeface="Microsoft YaHei"/>
              </a:rPr>
              <a:t>作</a:t>
            </a:r>
            <a:r>
              <a:rPr dirty="0" sz="2000">
                <a:latin typeface="Microsoft YaHei"/>
                <a:cs typeface="Microsoft YaHei"/>
              </a:rPr>
              <a:t>用。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标识符的作用域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26337"/>
            <a:ext cx="5613400" cy="3683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void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Func(int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m)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 marR="1139825" indent="-91503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int</a:t>
            </a:r>
            <a:r>
              <a:rPr dirty="0" sz="1600" spc="-5" b="1">
                <a:latin typeface="Courier New"/>
                <a:cs typeface="Courier New"/>
              </a:rPr>
              <a:t> i 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 i 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4;++i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) {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if(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 </a:t>
            </a:r>
            <a:r>
              <a:rPr dirty="0" sz="1600" b="1">
                <a:latin typeface="Courier New"/>
                <a:cs typeface="Courier New"/>
              </a:rPr>
              <a:t>&lt;=</a:t>
            </a:r>
            <a:r>
              <a:rPr dirty="0" sz="1600" spc="-5" b="1">
                <a:latin typeface="Courier New"/>
                <a:cs typeface="Courier New"/>
              </a:rPr>
              <a:t> 0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k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3;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m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*(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k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5" b="1">
                <a:latin typeface="Courier New"/>
                <a:cs typeface="Courier New"/>
              </a:rPr>
              <a:t>++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);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else</a:t>
            </a:r>
            <a:r>
              <a:rPr dirty="0" sz="1600" spc="-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755900" marR="5080">
              <a:lnSpc>
                <a:spcPts val="1880"/>
              </a:lnSpc>
              <a:spcBef>
                <a:spcPts val="130"/>
              </a:spcBef>
            </a:pPr>
            <a:r>
              <a:rPr dirty="0" sz="1600" spc="-5" b="1">
                <a:latin typeface="Courier New"/>
                <a:cs typeface="Courier New"/>
              </a:rPr>
              <a:t>k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编译出错</a:t>
            </a:r>
            <a:r>
              <a:rPr dirty="0" sz="160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k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无定义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 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4;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ts val="187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900"/>
              </a:lnSpc>
              <a:spcBef>
                <a:spcPts val="35"/>
              </a:spcBef>
            </a:pPr>
            <a:r>
              <a:rPr dirty="0" sz="1600" spc="-5" b="1">
                <a:latin typeface="Courier New"/>
                <a:cs typeface="Courier New"/>
              </a:rPr>
              <a:t>i=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2;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编译出错</a:t>
            </a:r>
            <a:r>
              <a:rPr dirty="0" sz="160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无定义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ts val="19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96132" y="2009978"/>
            <a:ext cx="18434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/>
              <a:t>结构</a:t>
            </a:r>
            <a:r>
              <a:rPr dirty="0" sz="2800" spc="-5">
                <a:latin typeface="Arial MT"/>
                <a:cs typeface="Arial MT"/>
              </a:rPr>
              <a:t>(</a:t>
            </a:r>
            <a:r>
              <a:rPr dirty="0" sz="2800">
                <a:latin typeface="Arial MT"/>
                <a:cs typeface="Arial MT"/>
              </a:rPr>
              <a:t>s</a:t>
            </a:r>
            <a:r>
              <a:rPr dirty="0" sz="2800" spc="-5">
                <a:latin typeface="Arial MT"/>
                <a:cs typeface="Arial MT"/>
              </a:rPr>
              <a:t>tr</a:t>
            </a:r>
            <a:r>
              <a:rPr dirty="0" sz="2800">
                <a:latin typeface="Arial MT"/>
                <a:cs typeface="Arial MT"/>
              </a:rPr>
              <a:t>u</a:t>
            </a:r>
            <a:r>
              <a:rPr dirty="0" sz="2800" spc="-5">
                <a:latin typeface="Arial MT"/>
                <a:cs typeface="Arial MT"/>
              </a:rPr>
              <a:t>ct)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2995422" y="76327"/>
            <a:ext cx="391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信息科学技术学院《程序设计与算</a:t>
            </a:r>
            <a:r>
              <a:rPr dirty="0" sz="1800" spc="-15">
                <a:latin typeface="Microsoft YaHei"/>
                <a:cs typeface="Microsoft YaHei"/>
              </a:rPr>
              <a:t>法</a:t>
            </a:r>
            <a:r>
              <a:rPr dirty="0" sz="1800">
                <a:latin typeface="Microsoft YaHei"/>
                <a:cs typeface="Microsoft YaHei"/>
              </a:rPr>
              <a:t>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变量的生存期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6639" y="1746885"/>
            <a:ext cx="8611235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所谓变量的“生存期</a:t>
            </a:r>
            <a:r>
              <a:rPr dirty="0" sz="2000" spc="-5">
                <a:latin typeface="Microsoft YaHei"/>
                <a:cs typeface="Microsoft YaHei"/>
              </a:rPr>
              <a:t>”，</a:t>
            </a:r>
            <a:r>
              <a:rPr dirty="0" sz="2000">
                <a:latin typeface="Microsoft YaHei"/>
                <a:cs typeface="Microsoft YaHei"/>
              </a:rPr>
              <a:t>指的</a:t>
            </a:r>
            <a:r>
              <a:rPr dirty="0" sz="2000" spc="-10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在此</a:t>
            </a:r>
            <a:r>
              <a:rPr dirty="0" sz="2000" spc="-10">
                <a:latin typeface="Microsoft YaHei"/>
                <a:cs typeface="Microsoft YaHei"/>
              </a:rPr>
              <a:t>期</a:t>
            </a:r>
            <a:r>
              <a:rPr dirty="0" sz="2000">
                <a:latin typeface="Microsoft YaHei"/>
                <a:cs typeface="Microsoft YaHei"/>
              </a:rPr>
              <a:t>间，</a:t>
            </a:r>
            <a:r>
              <a:rPr dirty="0" sz="2000" spc="-10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量占</a:t>
            </a:r>
            <a:r>
              <a:rPr dirty="0" sz="2000" spc="-10">
                <a:latin typeface="Microsoft YaHei"/>
                <a:cs typeface="Microsoft YaHei"/>
              </a:rPr>
              <a:t>有</a:t>
            </a:r>
            <a:r>
              <a:rPr dirty="0" sz="2000">
                <a:latin typeface="Microsoft YaHei"/>
                <a:cs typeface="Microsoft YaHei"/>
              </a:rPr>
              <a:t>内存</a:t>
            </a:r>
            <a:r>
              <a:rPr dirty="0" sz="2000" spc="-10">
                <a:latin typeface="Microsoft YaHei"/>
                <a:cs typeface="Microsoft YaHei"/>
              </a:rPr>
              <a:t>空</a:t>
            </a:r>
            <a:r>
              <a:rPr dirty="0" sz="2000">
                <a:latin typeface="Microsoft YaHei"/>
                <a:cs typeface="Microsoft YaHei"/>
              </a:rPr>
              <a:t>间，</a:t>
            </a:r>
            <a:r>
              <a:rPr dirty="0" sz="2000" spc="-10">
                <a:latin typeface="Microsoft YaHei"/>
                <a:cs typeface="Microsoft YaHei"/>
              </a:rPr>
              <a:t>其</a:t>
            </a:r>
            <a:r>
              <a:rPr dirty="0" sz="2000">
                <a:latin typeface="Microsoft YaHei"/>
                <a:cs typeface="Microsoft YaHei"/>
              </a:rPr>
              <a:t>占有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内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存空间只能归它使用，</a:t>
            </a:r>
            <a:r>
              <a:rPr dirty="0" sz="2000" spc="-10">
                <a:latin typeface="Microsoft YaHei"/>
                <a:cs typeface="Microsoft YaHei"/>
              </a:rPr>
              <a:t>不</a:t>
            </a:r>
            <a:r>
              <a:rPr dirty="0" sz="2000">
                <a:latin typeface="Microsoft YaHei"/>
                <a:cs typeface="Microsoft YaHei"/>
              </a:rPr>
              <a:t>会被</a:t>
            </a:r>
            <a:r>
              <a:rPr dirty="0" sz="2000" spc="-10">
                <a:latin typeface="Microsoft YaHei"/>
                <a:cs typeface="Microsoft YaHei"/>
              </a:rPr>
              <a:t>用</a:t>
            </a:r>
            <a:r>
              <a:rPr dirty="0" sz="2000">
                <a:latin typeface="Microsoft YaHei"/>
                <a:cs typeface="Microsoft YaHei"/>
              </a:rPr>
              <a:t>来存</a:t>
            </a:r>
            <a:r>
              <a:rPr dirty="0" sz="2000" spc="-10">
                <a:latin typeface="Microsoft YaHei"/>
                <a:cs typeface="Microsoft YaHei"/>
              </a:rPr>
              <a:t>放</a:t>
            </a:r>
            <a:r>
              <a:rPr dirty="0" sz="2000">
                <a:latin typeface="Microsoft YaHei"/>
                <a:cs typeface="Microsoft YaHei"/>
              </a:rPr>
              <a:t>别的</a:t>
            </a:r>
            <a:r>
              <a:rPr dirty="0" sz="2000" spc="-10">
                <a:latin typeface="Microsoft YaHei"/>
                <a:cs typeface="Microsoft YaHei"/>
              </a:rPr>
              <a:t>东</a:t>
            </a:r>
            <a:r>
              <a:rPr dirty="0" sz="2000">
                <a:latin typeface="Microsoft YaHei"/>
                <a:cs typeface="Microsoft YaHei"/>
              </a:rPr>
              <a:t>西。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而变量的生存期终止，</a:t>
            </a:r>
            <a:r>
              <a:rPr dirty="0" sz="2000" spc="-10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意味</a:t>
            </a:r>
            <a:r>
              <a:rPr dirty="0" sz="2000" spc="-10">
                <a:latin typeface="Microsoft YaHei"/>
                <a:cs typeface="Microsoft YaHei"/>
              </a:rPr>
              <a:t>着</a:t>
            </a:r>
            <a:r>
              <a:rPr dirty="0" sz="2000">
                <a:latin typeface="Microsoft YaHei"/>
                <a:cs typeface="Microsoft YaHei"/>
              </a:rPr>
              <a:t>该变</a:t>
            </a:r>
            <a:r>
              <a:rPr dirty="0" sz="2000" spc="-10">
                <a:latin typeface="Microsoft YaHei"/>
                <a:cs typeface="Microsoft YaHei"/>
              </a:rPr>
              <a:t>量</a:t>
            </a:r>
            <a:r>
              <a:rPr dirty="0" sz="2000">
                <a:latin typeface="Microsoft YaHei"/>
                <a:cs typeface="Microsoft YaHei"/>
              </a:rPr>
              <a:t>不再</a:t>
            </a:r>
            <a:r>
              <a:rPr dirty="0" sz="2000" spc="-10">
                <a:latin typeface="Microsoft YaHei"/>
                <a:cs typeface="Microsoft YaHei"/>
              </a:rPr>
              <a:t>占</a:t>
            </a:r>
            <a:r>
              <a:rPr dirty="0" sz="2000">
                <a:latin typeface="Microsoft YaHei"/>
                <a:cs typeface="Microsoft YaHei"/>
              </a:rPr>
              <a:t>有内</a:t>
            </a:r>
            <a:r>
              <a:rPr dirty="0" sz="2000" spc="-10">
                <a:latin typeface="Microsoft YaHei"/>
                <a:cs typeface="Microsoft YaHei"/>
              </a:rPr>
              <a:t>存</a:t>
            </a:r>
            <a:r>
              <a:rPr dirty="0" sz="2000">
                <a:latin typeface="Microsoft YaHei"/>
                <a:cs typeface="Microsoft YaHei"/>
              </a:rPr>
              <a:t>空间</a:t>
            </a:r>
            <a:r>
              <a:rPr dirty="0" sz="2000" spc="-10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它原</a:t>
            </a:r>
            <a:r>
              <a:rPr dirty="0" sz="2000" spc="-10">
                <a:latin typeface="Microsoft YaHei"/>
                <a:cs typeface="Microsoft YaHei"/>
              </a:rPr>
              <a:t>来</a:t>
            </a:r>
            <a:r>
              <a:rPr dirty="0" sz="2000">
                <a:latin typeface="Microsoft YaHei"/>
                <a:cs typeface="Microsoft YaHei"/>
              </a:rPr>
              <a:t>占有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内 存空间，随时可能被派</a:t>
            </a:r>
            <a:r>
              <a:rPr dirty="0" sz="2000" spc="-15">
                <a:latin typeface="Microsoft YaHei"/>
                <a:cs typeface="Microsoft YaHei"/>
              </a:rPr>
              <a:t>做</a:t>
            </a:r>
            <a:r>
              <a:rPr dirty="0" sz="2000">
                <a:latin typeface="Microsoft YaHei"/>
                <a:cs typeface="Microsoft YaHei"/>
              </a:rPr>
              <a:t>他用。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全局变量的生存期，从</a:t>
            </a:r>
            <a:r>
              <a:rPr dirty="0" sz="2000" spc="-10">
                <a:latin typeface="Microsoft YaHei"/>
                <a:cs typeface="Microsoft YaHei"/>
              </a:rPr>
              <a:t>程</a:t>
            </a:r>
            <a:r>
              <a:rPr dirty="0" sz="2000">
                <a:latin typeface="Microsoft YaHei"/>
                <a:cs typeface="Microsoft YaHei"/>
              </a:rPr>
              <a:t>序被</a:t>
            </a:r>
            <a:r>
              <a:rPr dirty="0" sz="2000" spc="-10">
                <a:latin typeface="Microsoft YaHei"/>
                <a:cs typeface="Microsoft YaHei"/>
              </a:rPr>
              <a:t>装</a:t>
            </a:r>
            <a:r>
              <a:rPr dirty="0" sz="2000">
                <a:latin typeface="Microsoft YaHei"/>
                <a:cs typeface="Microsoft YaHei"/>
              </a:rPr>
              <a:t>入内</a:t>
            </a:r>
            <a:r>
              <a:rPr dirty="0" sz="2000" spc="-10">
                <a:latin typeface="Microsoft YaHei"/>
                <a:cs typeface="Microsoft YaHei"/>
              </a:rPr>
              <a:t>存</a:t>
            </a:r>
            <a:r>
              <a:rPr dirty="0" sz="2000">
                <a:latin typeface="Microsoft YaHei"/>
                <a:cs typeface="Microsoft YaHei"/>
              </a:rPr>
              <a:t>开始</a:t>
            </a:r>
            <a:r>
              <a:rPr dirty="0" sz="2000" spc="-10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到整</a:t>
            </a:r>
            <a:r>
              <a:rPr dirty="0" sz="2000" spc="-10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程序</a:t>
            </a:r>
            <a:r>
              <a:rPr dirty="0" sz="2000" spc="-10">
                <a:latin typeface="Microsoft YaHei"/>
                <a:cs typeface="Microsoft YaHei"/>
              </a:rPr>
              <a:t>结</a:t>
            </a:r>
            <a:r>
              <a:rPr dirty="0" sz="2000">
                <a:latin typeface="Microsoft YaHei"/>
                <a:cs typeface="Microsoft YaHei"/>
              </a:rPr>
              <a:t>束。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变量的生存期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251584"/>
            <a:ext cx="8666480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048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静态局部变量的生存期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从定</a:t>
            </a:r>
            <a:r>
              <a:rPr dirty="0" sz="2000" spc="-15">
                <a:latin typeface="Microsoft YaHei"/>
                <a:cs typeface="Microsoft YaHei"/>
              </a:rPr>
              <a:t>义</a:t>
            </a:r>
            <a:r>
              <a:rPr dirty="0" sz="2000">
                <a:latin typeface="Microsoft YaHei"/>
                <a:cs typeface="Microsoft YaHei"/>
              </a:rPr>
              <a:t>它语</a:t>
            </a:r>
            <a:r>
              <a:rPr dirty="0" sz="2000" spc="-15">
                <a:latin typeface="Microsoft YaHei"/>
                <a:cs typeface="Microsoft YaHei"/>
              </a:rPr>
              <a:t>句</a:t>
            </a:r>
            <a:r>
              <a:rPr dirty="0" sz="2000">
                <a:latin typeface="Microsoft YaHei"/>
                <a:cs typeface="Microsoft YaHei"/>
              </a:rPr>
              <a:t>第一</a:t>
            </a:r>
            <a:r>
              <a:rPr dirty="0" sz="2000" spc="-15">
                <a:latin typeface="Microsoft YaHei"/>
                <a:cs typeface="Microsoft YaHei"/>
              </a:rPr>
              <a:t>次</a:t>
            </a:r>
            <a:r>
              <a:rPr dirty="0" sz="2000">
                <a:latin typeface="Microsoft YaHei"/>
                <a:cs typeface="Microsoft YaHei"/>
              </a:rPr>
              <a:t>被执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开始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到整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程序</a:t>
            </a:r>
            <a:r>
              <a:rPr dirty="0" sz="2000" spc="-15">
                <a:latin typeface="Microsoft YaHei"/>
                <a:cs typeface="Microsoft YaHei"/>
              </a:rPr>
              <a:t>结</a:t>
            </a:r>
            <a:r>
              <a:rPr dirty="0" sz="2000">
                <a:latin typeface="Microsoft YaHei"/>
                <a:cs typeface="Microsoft YaHei"/>
              </a:rPr>
              <a:t>束 为止。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26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函数形参的生存期从函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执行</a:t>
            </a:r>
            <a:r>
              <a:rPr dirty="0" sz="2000" spc="-15">
                <a:latin typeface="Microsoft YaHei"/>
                <a:cs typeface="Microsoft YaHei"/>
              </a:rPr>
              <a:t>开</a:t>
            </a:r>
            <a:r>
              <a:rPr dirty="0" sz="2000">
                <a:latin typeface="Microsoft YaHei"/>
                <a:cs typeface="Microsoft YaHei"/>
              </a:rPr>
              <a:t>始，</a:t>
            </a:r>
            <a:r>
              <a:rPr dirty="0" sz="2000" spc="-15">
                <a:latin typeface="Microsoft YaHei"/>
                <a:cs typeface="Microsoft YaHei"/>
              </a:rPr>
              <a:t>到</a:t>
            </a:r>
            <a:r>
              <a:rPr dirty="0" sz="2000">
                <a:latin typeface="Microsoft YaHei"/>
                <a:cs typeface="Microsoft YaHei"/>
              </a:rPr>
              <a:t>函数</a:t>
            </a:r>
            <a:r>
              <a:rPr dirty="0" sz="2000" spc="-15">
                <a:latin typeface="Microsoft YaHei"/>
                <a:cs typeface="Microsoft YaHei"/>
              </a:rPr>
              <a:t>返</a:t>
            </a:r>
            <a:r>
              <a:rPr dirty="0" sz="2000">
                <a:latin typeface="Microsoft YaHei"/>
                <a:cs typeface="Microsoft YaHei"/>
              </a:rPr>
              <a:t>回时</a:t>
            </a:r>
            <a:r>
              <a:rPr dirty="0" sz="2000" spc="-15">
                <a:latin typeface="Microsoft YaHei"/>
                <a:cs typeface="Microsoft YaHei"/>
              </a:rPr>
              <a:t>结</a:t>
            </a:r>
            <a:r>
              <a:rPr dirty="0" sz="2000">
                <a:latin typeface="Microsoft YaHei"/>
                <a:cs typeface="Microsoft YaHei"/>
              </a:rPr>
              <a:t>束</a:t>
            </a:r>
            <a:r>
              <a:rPr dirty="0" sz="2000" spc="5">
                <a:latin typeface="Microsoft YaHei"/>
                <a:cs typeface="Microsoft YaHei"/>
              </a:rPr>
              <a:t>。</a:t>
            </a:r>
            <a:r>
              <a:rPr dirty="0" sz="2000" spc="-15">
                <a:latin typeface="Microsoft YaHei"/>
                <a:cs typeface="Microsoft YaHei"/>
              </a:rPr>
              <a:t>非</a:t>
            </a:r>
            <a:r>
              <a:rPr dirty="0" sz="2000">
                <a:latin typeface="Microsoft YaHei"/>
                <a:cs typeface="Microsoft YaHei"/>
              </a:rPr>
              <a:t>静态</a:t>
            </a:r>
            <a:r>
              <a:rPr dirty="0" sz="2000" spc="-15">
                <a:latin typeface="Microsoft YaHei"/>
                <a:cs typeface="Microsoft YaHei"/>
              </a:rPr>
              <a:t>局</a:t>
            </a:r>
            <a:r>
              <a:rPr dirty="0" sz="2000">
                <a:latin typeface="Microsoft YaHei"/>
                <a:cs typeface="Microsoft YaHei"/>
              </a:rPr>
              <a:t>部变</a:t>
            </a:r>
            <a:r>
              <a:rPr dirty="0" sz="2000" spc="-15">
                <a:latin typeface="Microsoft YaHei"/>
                <a:cs typeface="Microsoft YaHei"/>
              </a:rPr>
              <a:t>量</a:t>
            </a:r>
            <a:r>
              <a:rPr dirty="0" sz="2000">
                <a:latin typeface="Microsoft YaHei"/>
                <a:cs typeface="Microsoft YaHei"/>
              </a:rPr>
              <a:t>的 生存期，从执行到定义</a:t>
            </a:r>
            <a:r>
              <a:rPr dirty="0" sz="2000" spc="-15">
                <a:latin typeface="Microsoft YaHei"/>
                <a:cs typeface="Microsoft YaHei"/>
              </a:rPr>
              <a:t>它</a:t>
            </a:r>
            <a:r>
              <a:rPr dirty="0" sz="2000">
                <a:latin typeface="Microsoft YaHei"/>
                <a:cs typeface="Microsoft YaHei"/>
              </a:rPr>
              <a:t>的语</a:t>
            </a:r>
            <a:r>
              <a:rPr dirty="0" sz="2000" spc="-15">
                <a:latin typeface="Microsoft YaHei"/>
                <a:cs typeface="Microsoft YaHei"/>
              </a:rPr>
              <a:t>句</a:t>
            </a:r>
            <a:r>
              <a:rPr dirty="0" sz="2000">
                <a:latin typeface="Microsoft YaHei"/>
                <a:cs typeface="Microsoft YaHei"/>
              </a:rPr>
              <a:t>开始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一旦</a:t>
            </a:r>
            <a:r>
              <a:rPr dirty="0" sz="2000" spc="-15">
                <a:latin typeface="Microsoft YaHei"/>
                <a:cs typeface="Microsoft YaHei"/>
              </a:rPr>
              <a:t>程</a:t>
            </a:r>
            <a:r>
              <a:rPr dirty="0" sz="2000">
                <a:latin typeface="Microsoft YaHei"/>
                <a:cs typeface="Microsoft YaHei"/>
              </a:rPr>
              <a:t>序执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到了</a:t>
            </a:r>
            <a:r>
              <a:rPr dirty="0" sz="2000" spc="-15">
                <a:latin typeface="Microsoft YaHei"/>
                <a:cs typeface="Microsoft YaHei"/>
              </a:rPr>
              <a:t>它</a:t>
            </a:r>
            <a:r>
              <a:rPr dirty="0" sz="2000">
                <a:latin typeface="Microsoft YaHei"/>
                <a:cs typeface="Microsoft YaHei"/>
              </a:rPr>
              <a:t>的作</a:t>
            </a:r>
            <a:r>
              <a:rPr dirty="0" sz="2000" spc="-15">
                <a:latin typeface="Microsoft YaHei"/>
                <a:cs typeface="Microsoft YaHei"/>
              </a:rPr>
              <a:t>用</a:t>
            </a:r>
            <a:r>
              <a:rPr dirty="0" sz="2000">
                <a:latin typeface="Microsoft YaHei"/>
                <a:cs typeface="Microsoft YaHei"/>
              </a:rPr>
              <a:t>域之</a:t>
            </a:r>
            <a:r>
              <a:rPr dirty="0" sz="2000" spc="-15">
                <a:latin typeface="Microsoft YaHei"/>
                <a:cs typeface="Microsoft YaHei"/>
              </a:rPr>
              <a:t>外</a:t>
            </a:r>
            <a:r>
              <a:rPr dirty="0" sz="2000">
                <a:latin typeface="Microsoft YaHei"/>
                <a:cs typeface="Microsoft YaHei"/>
              </a:rPr>
              <a:t>，其 生存期即告终止。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变量的生存期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26337"/>
            <a:ext cx="5613400" cy="3683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void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Func(int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m)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 marR="1139825" indent="-91503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int</a:t>
            </a:r>
            <a:r>
              <a:rPr dirty="0" sz="1600" spc="-5" b="1">
                <a:latin typeface="Courier New"/>
                <a:cs typeface="Courier New"/>
              </a:rPr>
              <a:t> i 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 i 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4;++i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) {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if(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 </a:t>
            </a:r>
            <a:r>
              <a:rPr dirty="0" sz="1600" b="1">
                <a:latin typeface="Courier New"/>
                <a:cs typeface="Courier New"/>
              </a:rPr>
              <a:t>&lt;=</a:t>
            </a:r>
            <a:r>
              <a:rPr dirty="0" sz="1600" spc="-5" b="1">
                <a:latin typeface="Courier New"/>
                <a:cs typeface="Courier New"/>
              </a:rPr>
              <a:t> 0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 sz="16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k</a:t>
            </a:r>
            <a:r>
              <a:rPr dirty="0" sz="16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 sz="1600" spc="-1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3;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m</a:t>
            </a:r>
            <a:r>
              <a:rPr dirty="0" sz="1600" spc="-1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 sz="1600" spc="-1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m</a:t>
            </a:r>
            <a:r>
              <a:rPr dirty="0" sz="1600" spc="-1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b="1">
                <a:solidFill>
                  <a:srgbClr val="FF0000"/>
                </a:solidFill>
                <a:latin typeface="Courier New"/>
                <a:cs typeface="Courier New"/>
              </a:rPr>
              <a:t>*(</a:t>
            </a:r>
            <a:r>
              <a:rPr dirty="0" sz="1600" spc="-1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k</a:t>
            </a:r>
            <a:r>
              <a:rPr dirty="0" sz="1600" spc="-1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Courier New"/>
                <a:cs typeface="Courier New"/>
              </a:rPr>
              <a:t>++</a:t>
            </a:r>
            <a:r>
              <a:rPr dirty="0" sz="1600" spc="-1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else</a:t>
            </a:r>
            <a:r>
              <a:rPr dirty="0" sz="1600" spc="-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755900" marR="5080">
              <a:lnSpc>
                <a:spcPts val="1880"/>
              </a:lnSpc>
              <a:spcBef>
                <a:spcPts val="130"/>
              </a:spcBef>
            </a:pPr>
            <a:r>
              <a:rPr dirty="0" sz="1600" spc="-5" b="1">
                <a:latin typeface="Courier New"/>
                <a:cs typeface="Courier New"/>
              </a:rPr>
              <a:t>k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编译出错</a:t>
            </a:r>
            <a:r>
              <a:rPr dirty="0" sz="160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k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无定义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 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4;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ts val="187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900"/>
              </a:lnSpc>
              <a:spcBef>
                <a:spcPts val="35"/>
              </a:spcBef>
            </a:pPr>
            <a:r>
              <a:rPr dirty="0" sz="1600" spc="-5" b="1">
                <a:latin typeface="Courier New"/>
                <a:cs typeface="Courier New"/>
              </a:rPr>
              <a:t>i=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2;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编译出错</a:t>
            </a:r>
            <a:r>
              <a:rPr dirty="0" sz="160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600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无定义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ts val="19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795776" y="2009978"/>
            <a:ext cx="14458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/>
              <a:t>简单排序</a:t>
            </a:r>
            <a:endParaRPr sz="280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2995422" y="76327"/>
            <a:ext cx="391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信息科学技术学院《程序设计与算</a:t>
            </a:r>
            <a:r>
              <a:rPr dirty="0" sz="1800" spc="-15">
                <a:latin typeface="Microsoft YaHei"/>
                <a:cs typeface="Microsoft YaHei"/>
              </a:rPr>
              <a:t>法</a:t>
            </a:r>
            <a:r>
              <a:rPr dirty="0" sz="1800">
                <a:latin typeface="Microsoft YaHei"/>
                <a:cs typeface="Microsoft YaHei"/>
              </a:rPr>
              <a:t>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排序问题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3255"/>
            <a:ext cx="8569325" cy="2768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1780" indent="-259079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1780" algn="l"/>
              </a:tabLst>
            </a:pP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例题</a:t>
            </a:r>
            <a:r>
              <a:rPr dirty="0" sz="2000">
                <a:solidFill>
                  <a:srgbClr val="6600FF"/>
                </a:solidFill>
                <a:latin typeface="Arial MT"/>
                <a:cs typeface="Arial MT"/>
              </a:rPr>
              <a:t>:</a:t>
            </a:r>
            <a:r>
              <a:rPr dirty="0" sz="2000" spc="5">
                <a:solidFill>
                  <a:srgbClr val="66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编程接收键盘输入的若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干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个整</a:t>
            </a:r>
            <a:r>
              <a:rPr dirty="0" sz="2000" spc="-10">
                <a:solidFill>
                  <a:srgbClr val="6600FF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6600FF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排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序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后从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小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到大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输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出</a:t>
            </a:r>
            <a:r>
              <a:rPr dirty="0" sz="2000">
                <a:solidFill>
                  <a:srgbClr val="6600FF"/>
                </a:solidFill>
                <a:latin typeface="Malgun Gothic Semilight"/>
                <a:cs typeface="Malgun Gothic Semilight"/>
              </a:rPr>
              <a:t>。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先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输入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一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个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整数</a:t>
            </a:r>
            <a:r>
              <a:rPr dirty="0" sz="2000">
                <a:solidFill>
                  <a:srgbClr val="6600FF"/>
                </a:solidFill>
                <a:latin typeface="Arial MT"/>
                <a:cs typeface="Arial MT"/>
              </a:rPr>
              <a:t>n</a:t>
            </a:r>
            <a:r>
              <a:rPr dirty="0" sz="2000">
                <a:solidFill>
                  <a:srgbClr val="6600FF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表明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有</a:t>
            </a:r>
            <a:r>
              <a:rPr dirty="0" sz="2000">
                <a:solidFill>
                  <a:srgbClr val="6600FF"/>
                </a:solidFill>
                <a:latin typeface="Arial MT"/>
                <a:cs typeface="Arial MT"/>
              </a:rPr>
              <a:t>n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个整</a:t>
            </a:r>
            <a:r>
              <a:rPr dirty="0" sz="2000" spc="-20">
                <a:solidFill>
                  <a:srgbClr val="6600FF"/>
                </a:solidFill>
                <a:latin typeface="Microsoft YaHei"/>
                <a:cs typeface="Microsoft YaHei"/>
              </a:rPr>
              <a:t>数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需要</a:t>
            </a:r>
            <a:r>
              <a:rPr dirty="0" sz="2000" spc="-20">
                <a:solidFill>
                  <a:srgbClr val="6600FF"/>
                </a:solidFill>
                <a:latin typeface="Microsoft YaHei"/>
                <a:cs typeface="Microsoft YaHei"/>
              </a:rPr>
              <a:t>排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序</a:t>
            </a:r>
            <a:r>
              <a:rPr dirty="0" sz="2000">
                <a:solidFill>
                  <a:srgbClr val="6600FF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2000" spc="-10">
                <a:solidFill>
                  <a:srgbClr val="6600FF"/>
                </a:solidFill>
                <a:latin typeface="Microsoft YaHei"/>
                <a:cs typeface="Microsoft YaHei"/>
              </a:rPr>
              <a:t>接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下来</a:t>
            </a:r>
            <a:r>
              <a:rPr dirty="0" sz="2000" spc="-20">
                <a:solidFill>
                  <a:srgbClr val="6600FF"/>
                </a:solidFill>
                <a:latin typeface="Microsoft YaHei"/>
                <a:cs typeface="Microsoft YaHei"/>
              </a:rPr>
              <a:t>再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输入</a:t>
            </a:r>
            <a:r>
              <a:rPr dirty="0" sz="2000" spc="-20">
                <a:solidFill>
                  <a:srgbClr val="6600FF"/>
                </a:solidFill>
                <a:latin typeface="Microsoft YaHei"/>
                <a:cs typeface="Microsoft YaHei"/>
              </a:rPr>
              <a:t>待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排序</a:t>
            </a:r>
            <a:r>
              <a:rPr dirty="0" sz="2000" spc="-10">
                <a:solidFill>
                  <a:srgbClr val="6600FF"/>
                </a:solidFill>
                <a:latin typeface="Microsoft YaHei"/>
                <a:cs typeface="Microsoft YaHei"/>
              </a:rPr>
              <a:t>的</a:t>
            </a:r>
            <a:r>
              <a:rPr dirty="0" sz="2000">
                <a:solidFill>
                  <a:srgbClr val="6600FF"/>
                </a:solidFill>
                <a:latin typeface="Arial MT"/>
                <a:cs typeface="Arial MT"/>
              </a:rPr>
              <a:t>n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个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整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数</a:t>
            </a:r>
            <a:r>
              <a:rPr dirty="0" sz="2000" spc="5">
                <a:solidFill>
                  <a:srgbClr val="6600FF"/>
                </a:solidFill>
                <a:latin typeface="Malgun Gothic Semilight"/>
                <a:cs typeface="Malgun Gothic Semilight"/>
              </a:rPr>
              <a:t>。</a:t>
            </a:r>
            <a:endParaRPr sz="20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00000"/>
              </a:lnSpc>
              <a:spcBef>
                <a:spcPts val="2385"/>
              </a:spcBef>
            </a:pPr>
            <a:r>
              <a:rPr dirty="0" sz="2000">
                <a:latin typeface="Microsoft YaHei"/>
                <a:cs typeface="Microsoft YaHei"/>
              </a:rPr>
              <a:t>解题思路：先将n个整数</a:t>
            </a:r>
            <a:r>
              <a:rPr dirty="0" sz="2000" spc="-15">
                <a:latin typeface="Microsoft YaHei"/>
                <a:cs typeface="Microsoft YaHei"/>
              </a:rPr>
              <a:t>输</a:t>
            </a:r>
            <a:r>
              <a:rPr dirty="0" sz="2000">
                <a:latin typeface="Microsoft YaHei"/>
                <a:cs typeface="Microsoft YaHei"/>
              </a:rPr>
              <a:t>入到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个数</a:t>
            </a:r>
            <a:r>
              <a:rPr dirty="0" sz="2000" spc="-15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中，</a:t>
            </a:r>
            <a:r>
              <a:rPr dirty="0" sz="2000" spc="-15">
                <a:latin typeface="Microsoft YaHei"/>
                <a:cs typeface="Microsoft YaHei"/>
              </a:rPr>
              <a:t>然</a:t>
            </a:r>
            <a:r>
              <a:rPr dirty="0" sz="2000">
                <a:latin typeface="Microsoft YaHei"/>
                <a:cs typeface="Microsoft YaHei"/>
              </a:rPr>
              <a:t>后对</a:t>
            </a:r>
            <a:r>
              <a:rPr dirty="0" sz="2000" spc="-15">
                <a:latin typeface="Microsoft YaHei"/>
                <a:cs typeface="Microsoft YaHei"/>
              </a:rPr>
              <a:t>该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进</a:t>
            </a:r>
            <a:r>
              <a:rPr dirty="0" sz="2000">
                <a:latin typeface="Microsoft YaHei"/>
                <a:cs typeface="Microsoft YaHei"/>
              </a:rPr>
              <a:t>行排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，最</a:t>
            </a:r>
            <a:r>
              <a:rPr dirty="0" sz="2000" spc="-15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遍 历整个数组，逐个输出</a:t>
            </a:r>
            <a:r>
              <a:rPr dirty="0" sz="2000" spc="-15">
                <a:latin typeface="Microsoft YaHei"/>
                <a:cs typeface="Microsoft YaHei"/>
              </a:rPr>
              <a:t>其</a:t>
            </a:r>
            <a:r>
              <a:rPr dirty="0" sz="2000">
                <a:latin typeface="Microsoft YaHei"/>
                <a:cs typeface="Microsoft YaHei"/>
              </a:rPr>
              <a:t>元素。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对数组排序有很多种简</a:t>
            </a:r>
            <a:r>
              <a:rPr dirty="0" sz="2000" spc="-15">
                <a:latin typeface="Microsoft YaHei"/>
                <a:cs typeface="Microsoft YaHei"/>
              </a:rPr>
              <a:t>单</a:t>
            </a:r>
            <a:r>
              <a:rPr dirty="0" sz="2000">
                <a:latin typeface="Microsoft YaHei"/>
                <a:cs typeface="Microsoft YaHei"/>
              </a:rPr>
              <a:t>方法</a:t>
            </a:r>
            <a:r>
              <a:rPr dirty="0" sz="2000" spc="-10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如“</a:t>
            </a:r>
            <a:r>
              <a:rPr dirty="0" sz="2000" spc="-15">
                <a:latin typeface="Microsoft YaHei"/>
                <a:cs typeface="Microsoft YaHei"/>
              </a:rPr>
              <a:t>冒</a:t>
            </a:r>
            <a:r>
              <a:rPr dirty="0" sz="2000">
                <a:latin typeface="Microsoft YaHei"/>
                <a:cs typeface="Microsoft YaHei"/>
              </a:rPr>
              <a:t>泡排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”、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“选择排序”、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“插入排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序”等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4034" y="4667199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法国尼斯英国人大道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5357" y="2367152"/>
            <a:ext cx="1141095" cy="3606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/>
              <a:t>选择排序</a:t>
            </a:r>
            <a:endParaRPr sz="2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选择排序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1861185"/>
            <a:ext cx="859599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如果有N个元</a:t>
            </a:r>
            <a:r>
              <a:rPr dirty="0" sz="2000" spc="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需要排序，</a:t>
            </a:r>
            <a:r>
              <a:rPr dirty="0" sz="2000" spc="-10">
                <a:latin typeface="Microsoft YaHei"/>
                <a:cs typeface="Microsoft YaHei"/>
              </a:rPr>
              <a:t>那</a:t>
            </a:r>
            <a:r>
              <a:rPr dirty="0" sz="2000">
                <a:latin typeface="Microsoft YaHei"/>
                <a:cs typeface="Microsoft YaHei"/>
              </a:rPr>
              <a:t>么首先</a:t>
            </a:r>
            <a:r>
              <a:rPr dirty="0" sz="2000" spc="-30">
                <a:latin typeface="Microsoft YaHei"/>
                <a:cs typeface="Microsoft YaHei"/>
              </a:rPr>
              <a:t>从</a:t>
            </a:r>
            <a:r>
              <a:rPr dirty="0" sz="2000" spc="-10">
                <a:latin typeface="Microsoft YaHei"/>
                <a:cs typeface="Microsoft YaHei"/>
              </a:rPr>
              <a:t>N</a:t>
            </a:r>
            <a:r>
              <a:rPr dirty="0" sz="2000">
                <a:latin typeface="Microsoft YaHei"/>
                <a:cs typeface="Microsoft YaHei"/>
              </a:rPr>
              <a:t>个元</a:t>
            </a:r>
            <a:r>
              <a:rPr dirty="0" sz="2000" spc="-1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中找</a:t>
            </a:r>
            <a:r>
              <a:rPr dirty="0" sz="2000" spc="-15">
                <a:latin typeface="Microsoft YaHei"/>
                <a:cs typeface="Microsoft YaHei"/>
              </a:rPr>
              <a:t>到</a:t>
            </a:r>
            <a:r>
              <a:rPr dirty="0" sz="2000">
                <a:latin typeface="Microsoft YaHei"/>
                <a:cs typeface="Microsoft YaHei"/>
              </a:rPr>
              <a:t>最小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那</a:t>
            </a:r>
            <a:r>
              <a:rPr dirty="0" sz="2000" spc="5">
                <a:latin typeface="Microsoft YaHei"/>
                <a:cs typeface="Microsoft YaHei"/>
              </a:rPr>
              <a:t>个</a:t>
            </a:r>
            <a:r>
              <a:rPr dirty="0" sz="2000" spc="-10">
                <a:latin typeface="Microsoft YaHei"/>
                <a:cs typeface="Microsoft YaHei"/>
              </a:rPr>
              <a:t>(</a:t>
            </a:r>
            <a:r>
              <a:rPr dirty="0" sz="2000">
                <a:latin typeface="Microsoft YaHei"/>
                <a:cs typeface="Microsoft YaHei"/>
              </a:rPr>
              <a:t>称</a:t>
            </a:r>
            <a:r>
              <a:rPr dirty="0" sz="2000" spc="-15">
                <a:latin typeface="Microsoft YaHei"/>
                <a:cs typeface="Microsoft YaHei"/>
              </a:rPr>
              <a:t>为</a:t>
            </a:r>
            <a:r>
              <a:rPr dirty="0" sz="2000">
                <a:latin typeface="Microsoft YaHei"/>
                <a:cs typeface="Microsoft YaHei"/>
              </a:rPr>
              <a:t>第0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小的)放在第0个位</a:t>
            </a:r>
            <a:r>
              <a:rPr dirty="0" sz="2000" spc="-15">
                <a:latin typeface="Microsoft YaHei"/>
                <a:cs typeface="Microsoft YaHei"/>
              </a:rPr>
              <a:t>子</a:t>
            </a:r>
            <a:r>
              <a:rPr dirty="0" sz="2000">
                <a:latin typeface="Microsoft YaHei"/>
                <a:cs typeface="Microsoft YaHei"/>
              </a:rPr>
              <a:t>上</a:t>
            </a:r>
            <a:r>
              <a:rPr dirty="0" sz="2000" spc="-10">
                <a:latin typeface="Microsoft YaHei"/>
                <a:cs typeface="Microsoft YaHei"/>
              </a:rPr>
              <a:t>(</a:t>
            </a:r>
            <a:r>
              <a:rPr dirty="0" sz="2000">
                <a:latin typeface="Microsoft YaHei"/>
                <a:cs typeface="Microsoft YaHei"/>
              </a:rPr>
              <a:t>和原</a:t>
            </a:r>
            <a:r>
              <a:rPr dirty="0" sz="2000" spc="-15">
                <a:latin typeface="Microsoft YaHei"/>
                <a:cs typeface="Microsoft YaHei"/>
              </a:rPr>
              <a:t>来</a:t>
            </a:r>
            <a:r>
              <a:rPr dirty="0" sz="2000">
                <a:latin typeface="Microsoft YaHei"/>
                <a:cs typeface="Microsoft YaHei"/>
              </a:rPr>
              <a:t>的第0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位子</a:t>
            </a:r>
            <a:r>
              <a:rPr dirty="0" sz="2000" spc="-15">
                <a:latin typeface="Microsoft YaHei"/>
                <a:cs typeface="Microsoft YaHei"/>
              </a:rPr>
              <a:t>上</a:t>
            </a:r>
            <a:r>
              <a:rPr dirty="0" sz="2000">
                <a:latin typeface="Microsoft YaHei"/>
                <a:cs typeface="Microsoft YaHei"/>
              </a:rPr>
              <a:t>的元</a:t>
            </a:r>
            <a:r>
              <a:rPr dirty="0" sz="2000" spc="-1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交换</a:t>
            </a:r>
            <a:r>
              <a:rPr dirty="0" sz="2000" spc="-15">
                <a:latin typeface="Microsoft YaHei"/>
                <a:cs typeface="Microsoft YaHei"/>
              </a:rPr>
              <a:t>位</a:t>
            </a:r>
            <a:r>
              <a:rPr dirty="0" sz="2000">
                <a:latin typeface="Microsoft YaHei"/>
                <a:cs typeface="Microsoft YaHei"/>
              </a:rPr>
              <a:t>置</a:t>
            </a:r>
            <a:r>
              <a:rPr dirty="0" sz="2000" spc="-5">
                <a:latin typeface="Microsoft YaHei"/>
                <a:cs typeface="Microsoft YaHei"/>
              </a:rPr>
              <a:t>)，</a:t>
            </a:r>
            <a:r>
              <a:rPr dirty="0" sz="2000" spc="-10">
                <a:latin typeface="Microsoft YaHei"/>
                <a:cs typeface="Microsoft YaHei"/>
              </a:rPr>
              <a:t>然</a:t>
            </a:r>
            <a:r>
              <a:rPr dirty="0" sz="2000">
                <a:latin typeface="Microsoft YaHei"/>
                <a:cs typeface="Microsoft YaHei"/>
              </a:rPr>
              <a:t>后再从剩 下的N-1个元素中找到</a:t>
            </a:r>
            <a:r>
              <a:rPr dirty="0" sz="2000" spc="-15">
                <a:latin typeface="Microsoft YaHei"/>
                <a:cs typeface="Microsoft YaHei"/>
              </a:rPr>
              <a:t>最</a:t>
            </a:r>
            <a:r>
              <a:rPr dirty="0" sz="2000">
                <a:latin typeface="Microsoft YaHei"/>
                <a:cs typeface="Microsoft YaHei"/>
              </a:rPr>
              <a:t>小的</a:t>
            </a:r>
            <a:r>
              <a:rPr dirty="0" sz="2000" spc="-15">
                <a:latin typeface="Microsoft YaHei"/>
                <a:cs typeface="Microsoft YaHei"/>
              </a:rPr>
              <a:t>放</a:t>
            </a:r>
            <a:r>
              <a:rPr dirty="0" sz="2000">
                <a:latin typeface="Microsoft YaHei"/>
                <a:cs typeface="Microsoft YaHei"/>
              </a:rPr>
              <a:t>在第</a:t>
            </a:r>
            <a:r>
              <a:rPr dirty="0" sz="2000" spc="-15">
                <a:latin typeface="Microsoft YaHei"/>
                <a:cs typeface="Microsoft YaHei"/>
              </a:rPr>
              <a:t>1</a:t>
            </a:r>
            <a:r>
              <a:rPr dirty="0" sz="2000">
                <a:latin typeface="Microsoft YaHei"/>
                <a:cs typeface="Microsoft YaHei"/>
              </a:rPr>
              <a:t>个位</a:t>
            </a:r>
            <a:r>
              <a:rPr dirty="0" sz="2000" spc="-15">
                <a:latin typeface="Microsoft YaHei"/>
                <a:cs typeface="Microsoft YaHei"/>
              </a:rPr>
              <a:t>子</a:t>
            </a:r>
            <a:r>
              <a:rPr dirty="0" sz="2000">
                <a:latin typeface="Microsoft YaHei"/>
                <a:cs typeface="Microsoft YaHei"/>
              </a:rPr>
              <a:t>上，</a:t>
            </a:r>
            <a:r>
              <a:rPr dirty="0" sz="2000" spc="-15">
                <a:latin typeface="Microsoft YaHei"/>
                <a:cs typeface="Microsoft YaHei"/>
              </a:rPr>
              <a:t>然</a:t>
            </a:r>
            <a:r>
              <a:rPr dirty="0" sz="2000">
                <a:latin typeface="Microsoft YaHei"/>
                <a:cs typeface="Microsoft YaHei"/>
              </a:rPr>
              <a:t>后再</a:t>
            </a:r>
            <a:r>
              <a:rPr dirty="0" sz="2000" spc="-15">
                <a:latin typeface="Microsoft YaHei"/>
                <a:cs typeface="Microsoft YaHei"/>
              </a:rPr>
              <a:t>从</a:t>
            </a:r>
            <a:r>
              <a:rPr dirty="0" sz="2000">
                <a:latin typeface="Microsoft YaHei"/>
                <a:cs typeface="Microsoft YaHei"/>
              </a:rPr>
              <a:t>剩下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N-2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元素 中找到最小的放在第2个</a:t>
            </a:r>
            <a:r>
              <a:rPr dirty="0" sz="2000" spc="-15">
                <a:latin typeface="Microsoft YaHei"/>
                <a:cs typeface="Microsoft YaHei"/>
              </a:rPr>
              <a:t>位</a:t>
            </a:r>
            <a:r>
              <a:rPr dirty="0" sz="2000">
                <a:latin typeface="Microsoft YaHei"/>
                <a:cs typeface="Microsoft YaHei"/>
              </a:rPr>
              <a:t>子上</a:t>
            </a:r>
            <a:r>
              <a:rPr dirty="0" sz="2000" spc="-15">
                <a:latin typeface="Microsoft YaHei"/>
                <a:cs typeface="Microsoft YaHei"/>
              </a:rPr>
              <a:t>……</a:t>
            </a:r>
            <a:r>
              <a:rPr dirty="0" sz="2000">
                <a:latin typeface="Microsoft YaHei"/>
                <a:cs typeface="Microsoft YaHei"/>
              </a:rPr>
              <a:t>直到</a:t>
            </a:r>
            <a:r>
              <a:rPr dirty="0" sz="2000" spc="-15">
                <a:latin typeface="Microsoft YaHei"/>
                <a:cs typeface="Microsoft YaHei"/>
              </a:rPr>
              <a:t>所</a:t>
            </a:r>
            <a:r>
              <a:rPr dirty="0" sz="2000">
                <a:latin typeface="Microsoft YaHei"/>
                <a:cs typeface="Microsoft YaHei"/>
              </a:rPr>
              <a:t>有的</a:t>
            </a:r>
            <a:r>
              <a:rPr dirty="0" sz="2000" spc="-15">
                <a:latin typeface="Microsoft YaHei"/>
                <a:cs typeface="Microsoft YaHei"/>
              </a:rPr>
              <a:t>元</a:t>
            </a:r>
            <a:r>
              <a:rPr dirty="0" sz="2000">
                <a:latin typeface="Microsoft YaHei"/>
                <a:cs typeface="Microsoft YaHei"/>
              </a:rPr>
              <a:t>素都</a:t>
            </a:r>
            <a:r>
              <a:rPr dirty="0" sz="2000" spc="-15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位。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选择排序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24966"/>
            <a:ext cx="8677275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SelectionSort(int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a[]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,int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size)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for(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size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-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1;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++i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){</a:t>
            </a:r>
            <a:r>
              <a:rPr dirty="0" sz="15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500" b="1">
                <a:solidFill>
                  <a:srgbClr val="00AF50"/>
                </a:solidFill>
                <a:latin typeface="Microsoft YaHei"/>
                <a:cs typeface="Microsoft YaHei"/>
              </a:rPr>
              <a:t>每次循环后将第</a:t>
            </a:r>
            <a:r>
              <a:rPr dirty="0" sz="1500" spc="-5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500" b="1">
                <a:solidFill>
                  <a:srgbClr val="00AF50"/>
                </a:solidFill>
                <a:latin typeface="Microsoft YaHei"/>
                <a:cs typeface="Microsoft YaHei"/>
              </a:rPr>
              <a:t>小的元素放好</a:t>
            </a:r>
            <a:endParaRPr sz="15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8415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tmpMin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i;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ts val="2135"/>
              </a:lnSpc>
              <a:spcBef>
                <a:spcPts val="5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用来记录从第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个到第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size-1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个元素</a:t>
            </a:r>
            <a:r>
              <a:rPr dirty="0" sz="1800" spc="-10" b="1">
                <a:solidFill>
                  <a:srgbClr val="00AF50"/>
                </a:solidFill>
                <a:latin typeface="Microsoft YaHei"/>
                <a:cs typeface="Microsoft YaHei"/>
              </a:rPr>
              <a:t>中</a:t>
            </a:r>
            <a:r>
              <a:rPr dirty="0" sz="1800" spc="-5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最小的那个元素的下标</a:t>
            </a:r>
            <a:endParaRPr sz="1800">
              <a:latin typeface="Microsoft YaHei"/>
              <a:cs typeface="Microsoft YaHei"/>
            </a:endParaRPr>
          </a:p>
          <a:p>
            <a:pPr marL="2755900" marR="2050414" indent="-914400">
              <a:lnSpc>
                <a:spcPts val="2160"/>
              </a:lnSpc>
              <a:spcBef>
                <a:spcPts val="50"/>
              </a:spcBef>
            </a:pPr>
            <a:r>
              <a:rPr dirty="0" sz="1800" spc="-10" b="1">
                <a:latin typeface="Courier New"/>
                <a:cs typeface="Courier New"/>
              </a:rPr>
              <a:t>for(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0" b="1">
                <a:latin typeface="Courier New"/>
                <a:cs typeface="Courier New"/>
              </a:rPr>
              <a:t> i+1;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size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;</a:t>
            </a:r>
            <a:r>
              <a:rPr dirty="0" sz="1800" spc="-10" b="1">
                <a:latin typeface="Courier New"/>
                <a:cs typeface="Courier New"/>
              </a:rPr>
              <a:t> ++j)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a[j]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a[tmpMin]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3670300">
              <a:lnSpc>
                <a:spcPts val="2090"/>
              </a:lnSpc>
            </a:pPr>
            <a:r>
              <a:rPr dirty="0" sz="1800" spc="-10" b="1">
                <a:latin typeface="Courier New"/>
                <a:cs typeface="Courier New"/>
              </a:rPr>
              <a:t>tmpMin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j;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841500" marR="424180" indent="-1829435">
              <a:lnSpc>
                <a:spcPts val="2110"/>
              </a:lnSpc>
              <a:spcBef>
                <a:spcPts val="16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下面将第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小的元素放在</a:t>
            </a:r>
            <a:r>
              <a:rPr dirty="0" sz="1800" spc="-15" b="1">
                <a:solidFill>
                  <a:srgbClr val="00AF50"/>
                </a:solidFill>
                <a:latin typeface="Microsoft YaHei"/>
                <a:cs typeface="Microsoft YaHei"/>
              </a:rPr>
              <a:t>第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个位子上</a:t>
            </a:r>
            <a:r>
              <a:rPr dirty="0" sz="1800" spc="1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并将原来占着第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个位子的元素挪到后面 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a[i];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ts val="2100"/>
              </a:lnSpc>
            </a:pPr>
            <a:r>
              <a:rPr dirty="0" sz="1800" spc="-10" b="1">
                <a:latin typeface="Courier New"/>
                <a:cs typeface="Courier New"/>
              </a:rPr>
              <a:t>a[i]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a[tmpMin];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a[tmpMin]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740960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37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65185" y="4667199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俯瞰巴黎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5357" y="2367152"/>
            <a:ext cx="1141095" cy="3606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/>
              <a:t>插入排序</a:t>
            </a:r>
            <a:endParaRPr sz="2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6674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插入排序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251584"/>
            <a:ext cx="8742045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将整个数组</a:t>
            </a: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分为有序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部分</a:t>
            </a:r>
            <a:r>
              <a:rPr dirty="0" sz="2000" spc="-15">
                <a:latin typeface="Microsoft YaHei"/>
                <a:cs typeface="Microsoft YaHei"/>
              </a:rPr>
              <a:t>和</a:t>
            </a:r>
            <a:r>
              <a:rPr dirty="0" sz="2000">
                <a:latin typeface="Microsoft YaHei"/>
                <a:cs typeface="Microsoft YaHei"/>
              </a:rPr>
              <a:t>无序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两个</a:t>
            </a:r>
            <a:r>
              <a:rPr dirty="0" sz="2000" spc="-15">
                <a:latin typeface="Microsoft YaHei"/>
                <a:cs typeface="Microsoft YaHei"/>
              </a:rPr>
              <a:t>部</a:t>
            </a:r>
            <a:r>
              <a:rPr dirty="0" sz="2000">
                <a:latin typeface="Microsoft YaHei"/>
                <a:cs typeface="Microsoft YaHei"/>
              </a:rPr>
              <a:t>分。</a:t>
            </a:r>
            <a:r>
              <a:rPr dirty="0" sz="2000" spc="-15">
                <a:latin typeface="Microsoft YaHei"/>
                <a:cs typeface="Microsoft YaHei"/>
              </a:rPr>
              <a:t>前</a:t>
            </a:r>
            <a:r>
              <a:rPr dirty="0" sz="2000">
                <a:latin typeface="Microsoft YaHei"/>
                <a:cs typeface="Microsoft YaHei"/>
              </a:rPr>
              <a:t>者在</a:t>
            </a:r>
            <a:r>
              <a:rPr dirty="0" sz="2000" spc="-15">
                <a:latin typeface="Microsoft YaHei"/>
                <a:cs typeface="Microsoft YaHei"/>
              </a:rPr>
              <a:t>左</a:t>
            </a:r>
            <a:r>
              <a:rPr dirty="0" sz="2000">
                <a:latin typeface="Microsoft YaHei"/>
                <a:cs typeface="Microsoft YaHei"/>
              </a:rPr>
              <a:t>边，</a:t>
            </a:r>
            <a:r>
              <a:rPr dirty="0" sz="2000" spc="-15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者在</a:t>
            </a:r>
            <a:r>
              <a:rPr dirty="0" sz="2000" spc="-15">
                <a:latin typeface="Microsoft YaHei"/>
                <a:cs typeface="Microsoft YaHei"/>
              </a:rPr>
              <a:t>右</a:t>
            </a:r>
            <a:r>
              <a:rPr dirty="0" sz="2000">
                <a:latin typeface="Microsoft YaHei"/>
                <a:cs typeface="Microsoft YaHei"/>
              </a:rPr>
              <a:t>边。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开始有序的部分只有a</a:t>
            </a:r>
            <a:r>
              <a:rPr dirty="0" sz="2000" spc="-15">
                <a:latin typeface="Microsoft YaHei"/>
                <a:cs typeface="Microsoft YaHei"/>
              </a:rPr>
              <a:t>[</a:t>
            </a:r>
            <a:r>
              <a:rPr dirty="0" sz="2000" spc="-5">
                <a:latin typeface="Microsoft YaHei"/>
                <a:cs typeface="Microsoft YaHei"/>
              </a:rPr>
              <a:t>0</a:t>
            </a:r>
            <a:r>
              <a:rPr dirty="0" sz="2000" spc="-10">
                <a:latin typeface="Microsoft YaHei"/>
                <a:cs typeface="Microsoft YaHei"/>
              </a:rPr>
              <a:t>]</a:t>
            </a:r>
            <a:r>
              <a:rPr dirty="0" sz="2000">
                <a:latin typeface="Microsoft YaHei"/>
                <a:cs typeface="Microsoft YaHei"/>
              </a:rPr>
              <a:t>，</a:t>
            </a:r>
            <a:r>
              <a:rPr dirty="0" sz="2000" spc="-15">
                <a:latin typeface="Microsoft YaHei"/>
                <a:cs typeface="Microsoft YaHei"/>
              </a:rPr>
              <a:t>其</a:t>
            </a:r>
            <a:r>
              <a:rPr dirty="0" sz="2000">
                <a:latin typeface="Microsoft YaHei"/>
                <a:cs typeface="Microsoft YaHei"/>
              </a:rPr>
              <a:t>余都</a:t>
            </a:r>
            <a:r>
              <a:rPr dirty="0" sz="2000" spc="-15">
                <a:latin typeface="Microsoft YaHei"/>
                <a:cs typeface="Microsoft YaHei"/>
              </a:rPr>
              <a:t>属</a:t>
            </a:r>
            <a:r>
              <a:rPr dirty="0" sz="2000">
                <a:latin typeface="Microsoft YaHei"/>
                <a:cs typeface="Microsoft YaHei"/>
              </a:rPr>
              <a:t>于无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的部分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algn="just" marL="12700" marR="1276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每次取出无序部分的第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个（</a:t>
            </a:r>
            <a:r>
              <a:rPr dirty="0" sz="2000" spc="-15">
                <a:latin typeface="Microsoft YaHei"/>
                <a:cs typeface="Microsoft YaHei"/>
              </a:rPr>
              <a:t>最</a:t>
            </a:r>
            <a:r>
              <a:rPr dirty="0" sz="2000">
                <a:latin typeface="Microsoft YaHei"/>
                <a:cs typeface="Microsoft YaHei"/>
              </a:rPr>
              <a:t>左边</a:t>
            </a:r>
            <a:r>
              <a:rPr dirty="0" sz="2000" spc="-15">
                <a:latin typeface="Microsoft YaHei"/>
                <a:cs typeface="Microsoft YaHei"/>
              </a:rPr>
              <a:t>）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把它</a:t>
            </a:r>
            <a:r>
              <a:rPr dirty="0" sz="2000" spc="-15">
                <a:latin typeface="Microsoft YaHei"/>
                <a:cs typeface="Microsoft YaHei"/>
              </a:rPr>
              <a:t>加</a:t>
            </a:r>
            <a:r>
              <a:rPr dirty="0" sz="2000">
                <a:latin typeface="Microsoft YaHei"/>
                <a:cs typeface="Microsoft YaHei"/>
              </a:rPr>
              <a:t>入到</a:t>
            </a:r>
            <a:r>
              <a:rPr dirty="0" sz="2000" spc="-15">
                <a:latin typeface="Microsoft YaHei"/>
                <a:cs typeface="Microsoft YaHei"/>
              </a:rPr>
              <a:t>有</a:t>
            </a:r>
            <a:r>
              <a:rPr dirty="0" sz="2000">
                <a:latin typeface="Microsoft YaHei"/>
                <a:cs typeface="Microsoft YaHei"/>
              </a:rPr>
              <a:t>序部</a:t>
            </a:r>
            <a:r>
              <a:rPr dirty="0" sz="2000" spc="-15">
                <a:latin typeface="Microsoft YaHei"/>
                <a:cs typeface="Microsoft YaHei"/>
              </a:rPr>
              <a:t>分</a:t>
            </a:r>
            <a:r>
              <a:rPr dirty="0" sz="2000">
                <a:latin typeface="Microsoft YaHei"/>
                <a:cs typeface="Microsoft YaHei"/>
              </a:rPr>
              <a:t>。假</a:t>
            </a:r>
            <a:r>
              <a:rPr dirty="0" sz="2000" spc="-15">
                <a:latin typeface="Microsoft YaHei"/>
                <a:cs typeface="Microsoft YaHei"/>
              </a:rPr>
              <a:t>设</a:t>
            </a:r>
            <a:r>
              <a:rPr dirty="0" sz="2000">
                <a:latin typeface="Microsoft YaHei"/>
                <a:cs typeface="Microsoft YaHei"/>
              </a:rPr>
              <a:t>插 入到合适位置p, 则原p位置及其后</a:t>
            </a:r>
            <a:r>
              <a:rPr dirty="0" sz="2000" spc="-15">
                <a:latin typeface="Microsoft YaHei"/>
                <a:cs typeface="Microsoft YaHei"/>
              </a:rPr>
              <a:t>面</a:t>
            </a:r>
            <a:r>
              <a:rPr dirty="0" sz="2000">
                <a:latin typeface="Microsoft YaHei"/>
                <a:cs typeface="Microsoft YaHei"/>
              </a:rPr>
              <a:t>的有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部分</a:t>
            </a:r>
            <a:r>
              <a:rPr dirty="0" sz="2000" spc="-15">
                <a:latin typeface="Microsoft YaHei"/>
                <a:cs typeface="Microsoft YaHei"/>
              </a:rPr>
              <a:t>元</a:t>
            </a:r>
            <a:r>
              <a:rPr dirty="0" sz="2000">
                <a:latin typeface="Microsoft YaHei"/>
                <a:cs typeface="Microsoft YaHei"/>
              </a:rPr>
              <a:t>素，</a:t>
            </a:r>
            <a:r>
              <a:rPr dirty="0" sz="2000" spc="-15">
                <a:latin typeface="Microsoft YaHei"/>
                <a:cs typeface="Microsoft YaHei"/>
              </a:rPr>
              <a:t>都</a:t>
            </a:r>
            <a:r>
              <a:rPr dirty="0" sz="2000">
                <a:latin typeface="Microsoft YaHei"/>
                <a:cs typeface="Microsoft YaHei"/>
              </a:rPr>
              <a:t>向右</a:t>
            </a:r>
            <a:r>
              <a:rPr dirty="0" sz="2000" spc="-15">
                <a:latin typeface="Microsoft YaHei"/>
                <a:cs typeface="Microsoft YaHei"/>
              </a:rPr>
              <a:t>移</a:t>
            </a:r>
            <a:r>
              <a:rPr dirty="0" sz="2000">
                <a:latin typeface="Microsoft YaHei"/>
                <a:cs typeface="Microsoft YaHei"/>
              </a:rPr>
              <a:t>动一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位子。 有序的部分即增加了一</a:t>
            </a:r>
            <a:r>
              <a:rPr dirty="0" sz="2000" spc="-10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元素。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直到无序的部分没有元素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7133" y="2333625"/>
            <a:ext cx="1678939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结构的概念</a:t>
            </a:r>
            <a:endParaRPr sz="2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04886" y="4671290"/>
            <a:ext cx="1397000" cy="3276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>
                <a:latin typeface="Microsoft YaHei"/>
                <a:cs typeface="Microsoft YaHei"/>
              </a:rPr>
              <a:t>法国戛纳海滨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插入排序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705992"/>
            <a:ext cx="8524240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InsertionSort(int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a[]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,int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size)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tabLst>
                <a:tab pos="5157470" algn="l"/>
              </a:tabLst>
            </a:pPr>
            <a:r>
              <a:rPr dirty="0" sz="1800" spc="-10" b="1">
                <a:latin typeface="Courier New"/>
                <a:cs typeface="Courier New"/>
              </a:rPr>
              <a:t>for(int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0" b="1">
                <a:latin typeface="Courier New"/>
                <a:cs typeface="Courier New"/>
              </a:rPr>
              <a:t> 1;i </a:t>
            </a:r>
            <a:r>
              <a:rPr dirty="0" sz="1800" b="1">
                <a:latin typeface="Courier New"/>
                <a:cs typeface="Courier New"/>
              </a:rPr>
              <a:t>&lt; </a:t>
            </a:r>
            <a:r>
              <a:rPr dirty="0" sz="1800" spc="-10" b="1">
                <a:latin typeface="Courier New"/>
                <a:cs typeface="Courier New"/>
              </a:rPr>
              <a:t>size;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++i </a:t>
            </a:r>
            <a:r>
              <a:rPr dirty="0" sz="1800" b="1">
                <a:latin typeface="Courier New"/>
                <a:cs typeface="Courier New"/>
              </a:rPr>
              <a:t>)	{</a:t>
            </a:r>
            <a:endParaRPr sz="1800">
              <a:latin typeface="Courier New"/>
              <a:cs typeface="Courier New"/>
            </a:endParaRPr>
          </a:p>
          <a:p>
            <a:pPr marL="1841500" marR="731520">
              <a:lnSpc>
                <a:spcPts val="2110"/>
              </a:lnSpc>
              <a:spcBef>
                <a:spcPts val="16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//a[i]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是最左的无序元素</a:t>
            </a:r>
            <a:r>
              <a:rPr dirty="0" sz="1800" spc="1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每次循环将</a:t>
            </a:r>
            <a:r>
              <a:rPr dirty="0" sz="1800" spc="-15" b="1">
                <a:solidFill>
                  <a:srgbClr val="00AF50"/>
                </a:solidFill>
                <a:latin typeface="Courier New"/>
                <a:cs typeface="Courier New"/>
              </a:rPr>
              <a:t>a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[</a:t>
            </a:r>
            <a:r>
              <a:rPr dirty="0" sz="1800" spc="-15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]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放到合适位置  </a:t>
            </a: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++j)</a:t>
            </a:r>
            <a:endParaRPr sz="1800">
              <a:latin typeface="Courier New"/>
              <a:cs typeface="Courier New"/>
            </a:endParaRPr>
          </a:p>
          <a:p>
            <a:pPr marL="2755900">
              <a:lnSpc>
                <a:spcPts val="2100"/>
              </a:lnSpc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a[j]&gt;a[i])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3670300" marR="5080" indent="-1829435">
              <a:lnSpc>
                <a:spcPts val="2110"/>
              </a:lnSpc>
              <a:spcBef>
                <a:spcPts val="160"/>
              </a:spcBef>
              <a:tabLst>
                <a:tab pos="5584825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要把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a[i]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放到位置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j</a:t>
            </a:r>
            <a:r>
              <a:rPr dirty="0" sz="1800">
                <a:solidFill>
                  <a:srgbClr val="00AF50"/>
                </a:solidFill>
                <a:latin typeface="Malgun Gothic Semilight"/>
                <a:cs typeface="Malgun Gothic Semilight"/>
              </a:rPr>
              <a:t>，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原下标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j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到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i-1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的元素都往后移一个位子 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a[i];</a:t>
            </a:r>
            <a:endParaRPr sz="1800">
              <a:latin typeface="Courier New"/>
              <a:cs typeface="Courier New"/>
            </a:endParaRPr>
          </a:p>
          <a:p>
            <a:pPr marL="3670300">
              <a:lnSpc>
                <a:spcPts val="2100"/>
              </a:lnSpc>
            </a:pP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k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k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&gt;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j;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--k)</a:t>
            </a:r>
            <a:endParaRPr sz="1800">
              <a:latin typeface="Courier New"/>
              <a:cs typeface="Courier New"/>
            </a:endParaRPr>
          </a:p>
          <a:p>
            <a:pPr marL="3670300" marR="2018030" indent="9144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a[k]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a[k-1];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a[j]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0" b="1">
                <a:latin typeface="Courier New"/>
                <a:cs typeface="Courier New"/>
              </a:rPr>
              <a:t> tmp;</a:t>
            </a:r>
            <a:endParaRPr sz="1800">
              <a:latin typeface="Courier New"/>
              <a:cs typeface="Courier New"/>
            </a:endParaRPr>
          </a:p>
          <a:p>
            <a:pPr marL="36703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break;</a:t>
            </a:r>
            <a:endParaRPr sz="18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2508" y="4660798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埃菲尔铁塔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5357" y="2367152"/>
            <a:ext cx="1141095" cy="3606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/>
              <a:t>冒泡排序</a:t>
            </a:r>
            <a:endParaRPr sz="2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79" y="428116"/>
            <a:ext cx="6219571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冒泡排序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6226"/>
            <a:ext cx="8666480" cy="3075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将整个数组a</a:t>
            </a:r>
            <a:r>
              <a:rPr dirty="0" sz="2000" spc="5">
                <a:latin typeface="Microsoft YaHei"/>
                <a:cs typeface="Microsoft YaHei"/>
              </a:rPr>
              <a:t>分为</a:t>
            </a:r>
            <a:r>
              <a:rPr dirty="0" sz="2000" spc="-5">
                <a:latin typeface="Microsoft YaHei"/>
                <a:cs typeface="Microsoft YaHei"/>
              </a:rPr>
              <a:t>有</a:t>
            </a:r>
            <a:r>
              <a:rPr dirty="0" sz="2000" spc="5">
                <a:latin typeface="Microsoft YaHei"/>
                <a:cs typeface="Microsoft YaHei"/>
              </a:rPr>
              <a:t>序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 spc="5">
                <a:latin typeface="Microsoft YaHei"/>
                <a:cs typeface="Microsoft YaHei"/>
              </a:rPr>
              <a:t>部分</a:t>
            </a:r>
            <a:r>
              <a:rPr dirty="0" sz="2000" spc="-20">
                <a:latin typeface="Microsoft YaHei"/>
                <a:cs typeface="Microsoft YaHei"/>
              </a:rPr>
              <a:t>和</a:t>
            </a:r>
            <a:r>
              <a:rPr dirty="0" sz="2000" spc="5">
                <a:latin typeface="Microsoft YaHei"/>
                <a:cs typeface="Microsoft YaHei"/>
              </a:rPr>
              <a:t>无序</a:t>
            </a:r>
            <a:r>
              <a:rPr dirty="0" sz="2000" spc="-20">
                <a:latin typeface="Microsoft YaHei"/>
                <a:cs typeface="Microsoft YaHei"/>
              </a:rPr>
              <a:t>的</a:t>
            </a:r>
            <a:r>
              <a:rPr dirty="0" sz="2000" spc="5">
                <a:latin typeface="Microsoft YaHei"/>
                <a:cs typeface="Microsoft YaHei"/>
              </a:rPr>
              <a:t>两个</a:t>
            </a:r>
            <a:r>
              <a:rPr dirty="0" sz="2000" spc="-20">
                <a:latin typeface="Microsoft YaHei"/>
                <a:cs typeface="Microsoft YaHei"/>
              </a:rPr>
              <a:t>部</a:t>
            </a:r>
            <a:r>
              <a:rPr dirty="0" sz="2000" spc="5">
                <a:latin typeface="Microsoft YaHei"/>
                <a:cs typeface="Microsoft YaHei"/>
              </a:rPr>
              <a:t>分。</a:t>
            </a:r>
            <a:r>
              <a:rPr dirty="0" sz="2000" spc="-20">
                <a:latin typeface="Microsoft YaHei"/>
                <a:cs typeface="Microsoft YaHei"/>
              </a:rPr>
              <a:t>前</a:t>
            </a:r>
            <a:r>
              <a:rPr dirty="0" sz="2000" spc="5">
                <a:latin typeface="Microsoft YaHei"/>
                <a:cs typeface="Microsoft YaHei"/>
              </a:rPr>
              <a:t>者在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右</a:t>
            </a:r>
            <a:r>
              <a:rPr dirty="0" sz="2000" spc="5">
                <a:latin typeface="Microsoft YaHei"/>
                <a:cs typeface="Microsoft YaHei"/>
              </a:rPr>
              <a:t>，后</a:t>
            </a:r>
            <a:r>
              <a:rPr dirty="0" sz="2000" spc="-20">
                <a:latin typeface="Microsoft YaHei"/>
                <a:cs typeface="Microsoft YaHei"/>
              </a:rPr>
              <a:t>者</a:t>
            </a:r>
            <a:r>
              <a:rPr dirty="0" sz="2000" spc="5">
                <a:latin typeface="Microsoft YaHei"/>
                <a:cs typeface="Microsoft YaHei"/>
              </a:rPr>
              <a:t>在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左</a:t>
            </a:r>
            <a:r>
              <a:rPr dirty="0" sz="2000" spc="-10">
                <a:latin typeface="Microsoft YaHei"/>
                <a:cs typeface="Microsoft YaHei"/>
              </a:rPr>
              <a:t>边。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开始，整个数组都是无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的。</a:t>
            </a:r>
            <a:r>
              <a:rPr dirty="0" sz="2000" spc="-15">
                <a:latin typeface="Microsoft YaHei"/>
                <a:cs typeface="Microsoft YaHei"/>
              </a:rPr>
              <a:t>有</a:t>
            </a:r>
            <a:r>
              <a:rPr dirty="0" sz="2000">
                <a:latin typeface="Microsoft YaHei"/>
                <a:cs typeface="Microsoft YaHei"/>
              </a:rPr>
              <a:t>序的</a:t>
            </a:r>
            <a:r>
              <a:rPr dirty="0" sz="2000" spc="-15">
                <a:latin typeface="Microsoft YaHei"/>
                <a:cs typeface="Microsoft YaHei"/>
              </a:rPr>
              <a:t>部</a:t>
            </a:r>
            <a:r>
              <a:rPr dirty="0" sz="2000">
                <a:latin typeface="Microsoft YaHei"/>
                <a:cs typeface="Microsoft YaHei"/>
              </a:rPr>
              <a:t>分没</a:t>
            </a:r>
            <a:r>
              <a:rPr dirty="0" sz="2000" spc="-15">
                <a:latin typeface="Microsoft YaHei"/>
                <a:cs typeface="Microsoft YaHei"/>
              </a:rPr>
              <a:t>有</a:t>
            </a:r>
            <a:r>
              <a:rPr dirty="0" sz="2000">
                <a:latin typeface="Microsoft YaHei"/>
                <a:cs typeface="Microsoft YaHei"/>
              </a:rPr>
              <a:t>元素。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每次要使得无序部分最</a:t>
            </a:r>
            <a:r>
              <a:rPr dirty="0" sz="2000" spc="-15">
                <a:latin typeface="Microsoft YaHei"/>
                <a:cs typeface="Microsoft YaHei"/>
              </a:rPr>
              <a:t>大</a:t>
            </a:r>
            <a:r>
              <a:rPr dirty="0" sz="2000">
                <a:latin typeface="Microsoft YaHei"/>
                <a:cs typeface="Microsoft YaHei"/>
              </a:rPr>
              <a:t>的元</a:t>
            </a:r>
            <a:r>
              <a:rPr dirty="0" sz="2000" spc="-1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移动</a:t>
            </a:r>
            <a:r>
              <a:rPr dirty="0" sz="2000" spc="-15">
                <a:latin typeface="Microsoft YaHei"/>
                <a:cs typeface="Microsoft YaHei"/>
              </a:rPr>
              <a:t>到</a:t>
            </a:r>
            <a:r>
              <a:rPr dirty="0" sz="2000">
                <a:latin typeface="Microsoft YaHei"/>
                <a:cs typeface="Microsoft YaHei"/>
              </a:rPr>
              <a:t>有序</a:t>
            </a:r>
            <a:r>
              <a:rPr dirty="0" sz="2000" spc="-15">
                <a:latin typeface="Microsoft YaHei"/>
                <a:cs typeface="Microsoft YaHei"/>
              </a:rPr>
              <a:t>部</a:t>
            </a:r>
            <a:r>
              <a:rPr dirty="0" sz="2000">
                <a:latin typeface="Microsoft YaHei"/>
                <a:cs typeface="Microsoft YaHei"/>
              </a:rPr>
              <a:t>分第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个元</a:t>
            </a:r>
            <a:r>
              <a:rPr dirty="0" sz="2000" spc="-1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的左</a:t>
            </a:r>
            <a:r>
              <a:rPr dirty="0" sz="2000" spc="-15">
                <a:latin typeface="Microsoft YaHei"/>
                <a:cs typeface="Microsoft YaHei"/>
              </a:rPr>
              <a:t>边</a:t>
            </a:r>
            <a:r>
              <a:rPr dirty="0" sz="2000">
                <a:latin typeface="Microsoft YaHei"/>
                <a:cs typeface="Microsoft YaHei"/>
              </a:rPr>
              <a:t>。移</a:t>
            </a:r>
            <a:r>
              <a:rPr dirty="0" sz="2000" spc="-15">
                <a:latin typeface="Microsoft YaHei"/>
                <a:cs typeface="Microsoft YaHei"/>
              </a:rPr>
              <a:t>动</a:t>
            </a:r>
            <a:r>
              <a:rPr dirty="0" sz="2000">
                <a:latin typeface="Microsoft YaHei"/>
                <a:cs typeface="Microsoft YaHei"/>
              </a:rPr>
              <a:t>的 方法是：依次比较相邻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两个</a:t>
            </a:r>
            <a:r>
              <a:rPr dirty="0" sz="2000" spc="-15">
                <a:latin typeface="Microsoft YaHei"/>
                <a:cs typeface="Microsoft YaHei"/>
              </a:rPr>
              <a:t>元</a:t>
            </a:r>
            <a:r>
              <a:rPr dirty="0" sz="2000">
                <a:latin typeface="Microsoft YaHei"/>
                <a:cs typeface="Microsoft YaHei"/>
              </a:rPr>
              <a:t>素，</a:t>
            </a:r>
            <a:r>
              <a:rPr dirty="0" sz="2000" spc="-15">
                <a:latin typeface="Microsoft YaHei"/>
                <a:cs typeface="Microsoft YaHei"/>
              </a:rPr>
              <a:t>如</a:t>
            </a:r>
            <a:r>
              <a:rPr dirty="0" sz="2000">
                <a:latin typeface="Microsoft YaHei"/>
                <a:cs typeface="Microsoft YaHei"/>
              </a:rPr>
              <a:t>果前</a:t>
            </a:r>
            <a:r>
              <a:rPr dirty="0" sz="2000" spc="-15">
                <a:latin typeface="Microsoft YaHei"/>
                <a:cs typeface="Microsoft YaHei"/>
              </a:rPr>
              <a:t>面</a:t>
            </a:r>
            <a:r>
              <a:rPr dirty="0" sz="2000">
                <a:latin typeface="Microsoft YaHei"/>
                <a:cs typeface="Microsoft YaHei"/>
              </a:rPr>
              <a:t>的比</a:t>
            </a:r>
            <a:r>
              <a:rPr dirty="0" sz="2000" spc="-15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面的</a:t>
            </a:r>
            <a:r>
              <a:rPr dirty="0" sz="2000" spc="-15">
                <a:latin typeface="Microsoft YaHei"/>
                <a:cs typeface="Microsoft YaHei"/>
              </a:rPr>
              <a:t>大</a:t>
            </a:r>
            <a:r>
              <a:rPr dirty="0" sz="2000">
                <a:latin typeface="Microsoft YaHei"/>
                <a:cs typeface="Microsoft YaHei"/>
              </a:rPr>
              <a:t>，就</a:t>
            </a:r>
            <a:r>
              <a:rPr dirty="0" sz="2000" spc="-15">
                <a:latin typeface="Microsoft YaHei"/>
                <a:cs typeface="Microsoft YaHei"/>
              </a:rPr>
              <a:t>交</a:t>
            </a:r>
            <a:r>
              <a:rPr dirty="0" sz="2000">
                <a:latin typeface="Microsoft YaHei"/>
                <a:cs typeface="Microsoft YaHei"/>
              </a:rPr>
              <a:t>换他</a:t>
            </a:r>
            <a:r>
              <a:rPr dirty="0" sz="2000" spc="-15">
                <a:latin typeface="Microsoft YaHei"/>
                <a:cs typeface="Microsoft YaHei"/>
              </a:rPr>
              <a:t>们</a:t>
            </a:r>
            <a:r>
              <a:rPr dirty="0" sz="2000">
                <a:latin typeface="Microsoft YaHei"/>
                <a:cs typeface="Microsoft YaHei"/>
              </a:rPr>
              <a:t>的位 置。这样，大的元素就</a:t>
            </a:r>
            <a:r>
              <a:rPr dirty="0" sz="2000" spc="-15">
                <a:latin typeface="Microsoft YaHei"/>
                <a:cs typeface="Microsoft YaHei"/>
              </a:rPr>
              <a:t>像</a:t>
            </a:r>
            <a:r>
              <a:rPr dirty="0" sz="2000">
                <a:latin typeface="Microsoft YaHei"/>
                <a:cs typeface="Microsoft YaHei"/>
              </a:rPr>
              <a:t>水里</a:t>
            </a:r>
            <a:r>
              <a:rPr dirty="0" sz="2000" spc="-15">
                <a:latin typeface="Microsoft YaHei"/>
                <a:cs typeface="Microsoft YaHei"/>
              </a:rPr>
              <a:t>气</a:t>
            </a:r>
            <a:r>
              <a:rPr dirty="0" sz="2000">
                <a:latin typeface="Microsoft YaHei"/>
                <a:cs typeface="Microsoft YaHei"/>
              </a:rPr>
              <a:t>泡一</a:t>
            </a:r>
            <a:r>
              <a:rPr dirty="0" sz="2000" spc="-15">
                <a:latin typeface="Microsoft YaHei"/>
                <a:cs typeface="Microsoft YaHei"/>
              </a:rPr>
              <a:t>样</a:t>
            </a:r>
            <a:r>
              <a:rPr dirty="0" sz="2000">
                <a:latin typeface="Microsoft YaHei"/>
                <a:cs typeface="Microsoft YaHei"/>
              </a:rPr>
              <a:t>不断</a:t>
            </a:r>
            <a:r>
              <a:rPr dirty="0" sz="2000" spc="-15">
                <a:latin typeface="Microsoft YaHei"/>
                <a:cs typeface="Microsoft YaHei"/>
              </a:rPr>
              <a:t>往</a:t>
            </a:r>
            <a:r>
              <a:rPr dirty="0" sz="2000">
                <a:latin typeface="Microsoft YaHei"/>
                <a:cs typeface="Microsoft YaHei"/>
              </a:rPr>
              <a:t>上浮</a:t>
            </a:r>
            <a:r>
              <a:rPr dirty="0" sz="2000" spc="-15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移动</a:t>
            </a:r>
            <a:r>
              <a:rPr dirty="0" sz="2000" spc="-15">
                <a:latin typeface="Microsoft YaHei"/>
                <a:cs typeface="Microsoft YaHei"/>
              </a:rPr>
              <a:t>结</a:t>
            </a:r>
            <a:r>
              <a:rPr dirty="0" sz="2000">
                <a:latin typeface="Microsoft YaHei"/>
                <a:cs typeface="Microsoft YaHei"/>
              </a:rPr>
              <a:t>束有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部分</a:t>
            </a:r>
            <a:r>
              <a:rPr dirty="0" sz="2000" spc="-15">
                <a:latin typeface="Microsoft YaHei"/>
                <a:cs typeface="Microsoft YaHei"/>
              </a:rPr>
              <a:t>增</a:t>
            </a:r>
            <a:r>
              <a:rPr dirty="0" sz="2000">
                <a:latin typeface="Microsoft YaHei"/>
                <a:cs typeface="Microsoft YaHei"/>
              </a:rPr>
              <a:t>加了 一个元素。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直到无序的部分没有元素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冒泡排序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898982"/>
            <a:ext cx="8331200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BubbleSort(int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a[]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,int size)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tabLst>
                <a:tab pos="5430520" algn="l"/>
              </a:tabLst>
            </a:pPr>
            <a:r>
              <a:rPr dirty="0" sz="1800" spc="-10" b="1">
                <a:latin typeface="Courier New"/>
                <a:cs typeface="Courier New"/>
              </a:rPr>
              <a:t>for(int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size-1;i </a:t>
            </a:r>
            <a:r>
              <a:rPr dirty="0" sz="1800" b="1">
                <a:latin typeface="Courier New"/>
                <a:cs typeface="Courier New"/>
              </a:rPr>
              <a:t>&gt;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0;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--i </a:t>
            </a:r>
            <a:r>
              <a:rPr dirty="0" sz="1800" b="1">
                <a:latin typeface="Courier New"/>
                <a:cs typeface="Courier New"/>
              </a:rPr>
              <a:t>)	{</a:t>
            </a:r>
            <a:endParaRPr sz="1800">
              <a:latin typeface="Courier New"/>
              <a:cs typeface="Courier New"/>
            </a:endParaRPr>
          </a:p>
          <a:p>
            <a:pPr marL="967740">
              <a:lnSpc>
                <a:spcPct val="100000"/>
              </a:lnSpc>
              <a:spcBef>
                <a:spcPts val="3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每次要将未排序部分的最大值移动到下</a:t>
            </a:r>
            <a:r>
              <a:rPr dirty="0" sz="1800" spc="5" b="1">
                <a:solidFill>
                  <a:srgbClr val="00AF50"/>
                </a:solidFill>
                <a:latin typeface="Microsoft YaHei"/>
                <a:cs typeface="Microsoft YaHei"/>
              </a:rPr>
              <a:t>标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i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的位置</a:t>
            </a:r>
            <a:endParaRPr sz="1800">
              <a:latin typeface="Microsoft YaHei"/>
              <a:cs typeface="Microsoft YaHei"/>
            </a:endParaRPr>
          </a:p>
          <a:p>
            <a:pPr marL="1841500">
              <a:lnSpc>
                <a:spcPts val="2145"/>
              </a:lnSpc>
            </a:pPr>
            <a:r>
              <a:rPr dirty="0" sz="1800" spc="-5" b="1">
                <a:latin typeface="Courier New"/>
                <a:cs typeface="Courier New"/>
              </a:rPr>
              <a:t>for(int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++j)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依次比较相邻的两个元素</a:t>
            </a:r>
            <a:endParaRPr sz="1800">
              <a:latin typeface="Microsoft YaHei"/>
              <a:cs typeface="Microsoft YaHei"/>
            </a:endParaRPr>
          </a:p>
          <a:p>
            <a:pPr marL="2755900">
              <a:lnSpc>
                <a:spcPts val="2145"/>
              </a:lnSpc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a[j]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&gt;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a[j+1])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3670300" marR="2604135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a[j];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a[j] </a:t>
            </a:r>
            <a:r>
              <a:rPr dirty="0" sz="1800" b="1">
                <a:latin typeface="Courier New"/>
                <a:cs typeface="Courier New"/>
              </a:rPr>
              <a:t>= </a:t>
            </a:r>
            <a:r>
              <a:rPr dirty="0" sz="1800" spc="-10" b="1">
                <a:latin typeface="Courier New"/>
                <a:cs typeface="Courier New"/>
              </a:rPr>
              <a:t>a[j+1];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a[j+1]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tmp;</a:t>
            </a:r>
            <a:endParaRPr sz="18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简单排序的效率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32867" y="2043760"/>
            <a:ext cx="8442960" cy="1246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1625" indent="-26416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02260" algn="l"/>
              </a:tabLst>
            </a:pPr>
            <a:r>
              <a:rPr dirty="0" sz="2000">
                <a:latin typeface="Microsoft YaHei"/>
                <a:cs typeface="Microsoft YaHei"/>
              </a:rPr>
              <a:t>上面</a:t>
            </a:r>
            <a:r>
              <a:rPr dirty="0" sz="2000" spc="-5">
                <a:latin typeface="Microsoft YaHei"/>
                <a:cs typeface="Microsoft YaHei"/>
              </a:rPr>
              <a:t>3</a:t>
            </a:r>
            <a:r>
              <a:rPr dirty="0" sz="2000">
                <a:latin typeface="Microsoft YaHei"/>
                <a:cs typeface="Microsoft YaHei"/>
              </a:rPr>
              <a:t>种简单排序算法，</a:t>
            </a:r>
            <a:r>
              <a:rPr dirty="0" sz="2000" spc="-10">
                <a:latin typeface="Microsoft YaHei"/>
                <a:cs typeface="Microsoft YaHei"/>
              </a:rPr>
              <a:t>都</a:t>
            </a:r>
            <a:r>
              <a:rPr dirty="0" sz="2000">
                <a:latin typeface="Microsoft YaHei"/>
                <a:cs typeface="Microsoft YaHei"/>
              </a:rPr>
              <a:t>要</a:t>
            </a:r>
            <a:r>
              <a:rPr dirty="0" sz="2000" spc="5">
                <a:latin typeface="Microsoft YaHei"/>
                <a:cs typeface="Microsoft YaHei"/>
              </a:rPr>
              <a:t>做</a:t>
            </a:r>
            <a:r>
              <a:rPr dirty="0" sz="2000" spc="-90">
                <a:latin typeface="Microsoft YaHei"/>
                <a:cs typeface="Microsoft YaHei"/>
              </a:rPr>
              <a:t> </a:t>
            </a:r>
            <a:r>
              <a:rPr dirty="0" sz="2000" spc="5">
                <a:latin typeface="Microsoft YaHei"/>
                <a:cs typeface="Microsoft YaHei"/>
              </a:rPr>
              <a:t>n</a:t>
            </a:r>
            <a:r>
              <a:rPr dirty="0" baseline="25641" sz="1950" spc="7">
                <a:latin typeface="Microsoft YaHei"/>
                <a:cs typeface="Microsoft YaHei"/>
              </a:rPr>
              <a:t>2</a:t>
            </a:r>
            <a:r>
              <a:rPr dirty="0" sz="2000">
                <a:latin typeface="Microsoft YaHei"/>
                <a:cs typeface="Microsoft YaHei"/>
              </a:rPr>
              <a:t>量级次数的比</a:t>
            </a:r>
            <a:r>
              <a:rPr dirty="0" sz="2000" spc="5">
                <a:latin typeface="Microsoft YaHei"/>
                <a:cs typeface="Microsoft YaHei"/>
              </a:rPr>
              <a:t>较</a:t>
            </a:r>
            <a:r>
              <a:rPr dirty="0" sz="2000">
                <a:latin typeface="Microsoft YaHei"/>
                <a:cs typeface="Microsoft YaHei"/>
              </a:rPr>
              <a:t>(n</a:t>
            </a:r>
            <a:r>
              <a:rPr dirty="0" sz="2000" spc="5">
                <a:latin typeface="Microsoft YaHei"/>
                <a:cs typeface="Microsoft YaHei"/>
              </a:rPr>
              <a:t>是元</a:t>
            </a:r>
            <a:r>
              <a:rPr dirty="0" sz="2000" spc="-20">
                <a:latin typeface="Microsoft YaHei"/>
                <a:cs typeface="Microsoft YaHei"/>
              </a:rPr>
              <a:t>素</a:t>
            </a:r>
            <a:r>
              <a:rPr dirty="0" sz="2000" spc="5">
                <a:latin typeface="Microsoft YaHei"/>
                <a:cs typeface="Microsoft YaHei"/>
              </a:rPr>
              <a:t>个数</a:t>
            </a:r>
            <a:r>
              <a:rPr dirty="0" sz="2000" spc="-10">
                <a:latin typeface="Microsoft YaHei"/>
                <a:cs typeface="Microsoft YaHei"/>
              </a:rPr>
              <a:t>）！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38100" marR="30480">
              <a:lnSpc>
                <a:spcPct val="100000"/>
              </a:lnSpc>
              <a:buFont typeface="Wingdings"/>
              <a:buChar char=""/>
              <a:tabLst>
                <a:tab pos="302260" algn="l"/>
              </a:tabLst>
            </a:pPr>
            <a:r>
              <a:rPr dirty="0" sz="2000">
                <a:latin typeface="Microsoft YaHei"/>
                <a:cs typeface="Microsoft YaHei"/>
              </a:rPr>
              <a:t>好的排序算法，如快速</a:t>
            </a:r>
            <a:r>
              <a:rPr dirty="0" sz="2000" spc="-15">
                <a:latin typeface="Microsoft YaHei"/>
                <a:cs typeface="Microsoft YaHei"/>
              </a:rPr>
              <a:t>排</a:t>
            </a:r>
            <a:r>
              <a:rPr dirty="0" sz="2000">
                <a:latin typeface="Microsoft YaHei"/>
                <a:cs typeface="Microsoft YaHei"/>
              </a:rPr>
              <a:t>序，</a:t>
            </a:r>
            <a:r>
              <a:rPr dirty="0" sz="2000" spc="-15">
                <a:latin typeface="Microsoft YaHei"/>
                <a:cs typeface="Microsoft YaHei"/>
              </a:rPr>
              <a:t>归</a:t>
            </a:r>
            <a:r>
              <a:rPr dirty="0" sz="2000">
                <a:latin typeface="Microsoft YaHei"/>
                <a:cs typeface="Microsoft YaHei"/>
              </a:rPr>
              <a:t>并排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等</a:t>
            </a:r>
            <a:r>
              <a:rPr dirty="0" sz="2000" spc="-5">
                <a:latin typeface="Microsoft YaHei"/>
                <a:cs typeface="Microsoft YaHei"/>
              </a:rPr>
              <a:t>,</a:t>
            </a:r>
            <a:r>
              <a:rPr dirty="0" sz="2000">
                <a:latin typeface="Microsoft YaHei"/>
                <a:cs typeface="Microsoft YaHei"/>
              </a:rPr>
              <a:t>只需要</a:t>
            </a:r>
            <a:r>
              <a:rPr dirty="0" sz="2000" spc="-10">
                <a:latin typeface="Microsoft YaHei"/>
                <a:cs typeface="Microsoft YaHei"/>
              </a:rPr>
              <a:t>做</a:t>
            </a:r>
            <a:r>
              <a:rPr dirty="0" sz="2000">
                <a:latin typeface="Microsoft YaHei"/>
                <a:cs typeface="Microsoft YaHei"/>
              </a:rPr>
              <a:t>n*log</a:t>
            </a:r>
            <a:r>
              <a:rPr dirty="0" baseline="-21367" sz="1950">
                <a:latin typeface="Microsoft YaHei"/>
                <a:cs typeface="Microsoft YaHei"/>
              </a:rPr>
              <a:t>2</a:t>
            </a:r>
            <a:r>
              <a:rPr dirty="0" sz="2000">
                <a:latin typeface="Microsoft YaHei"/>
                <a:cs typeface="Microsoft YaHei"/>
              </a:rPr>
              <a:t>n量级次数的比 较!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现实需求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16535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17170" algn="l"/>
              </a:tabLst>
            </a:pPr>
            <a:r>
              <a:rPr dirty="0"/>
              <a:t>在现实问题中，常常需</a:t>
            </a:r>
            <a:r>
              <a:rPr dirty="0" spc="-10"/>
              <a:t>要</a:t>
            </a:r>
            <a:r>
              <a:rPr dirty="0"/>
              <a:t>用一</a:t>
            </a:r>
            <a:r>
              <a:rPr dirty="0" spc="-10"/>
              <a:t>组</a:t>
            </a:r>
            <a:r>
              <a:rPr dirty="0"/>
              <a:t>不同</a:t>
            </a:r>
            <a:r>
              <a:rPr dirty="0" spc="-10"/>
              <a:t>类</a:t>
            </a:r>
            <a:r>
              <a:rPr dirty="0"/>
              <a:t>型的</a:t>
            </a:r>
            <a:r>
              <a:rPr dirty="0" spc="-10"/>
              <a:t>数</a:t>
            </a:r>
            <a:r>
              <a:rPr dirty="0"/>
              <a:t>据来</a:t>
            </a:r>
            <a:r>
              <a:rPr dirty="0" spc="-10"/>
              <a:t>描</a:t>
            </a:r>
            <a:r>
              <a:rPr dirty="0"/>
              <a:t>述一</a:t>
            </a:r>
            <a:r>
              <a:rPr dirty="0" spc="-10"/>
              <a:t>个</a:t>
            </a:r>
            <a:r>
              <a:rPr dirty="0"/>
              <a:t>事物</a:t>
            </a:r>
            <a:r>
              <a:rPr dirty="0" spc="-10"/>
              <a:t>。</a:t>
            </a:r>
            <a:r>
              <a:rPr dirty="0"/>
              <a:t>比如</a:t>
            </a:r>
            <a:r>
              <a:rPr dirty="0" spc="-10"/>
              <a:t>一</a:t>
            </a:r>
            <a:r>
              <a:rPr dirty="0" spc="5"/>
              <a:t>个</a:t>
            </a:r>
          </a:p>
          <a:p>
            <a:pPr marL="26034">
              <a:lnSpc>
                <a:spcPct val="100000"/>
              </a:lnSpc>
            </a:pPr>
            <a:r>
              <a:rPr dirty="0"/>
              <a:t>学生的学号、姓名和绩</a:t>
            </a:r>
            <a:r>
              <a:rPr dirty="0" spc="-15"/>
              <a:t>点</a:t>
            </a:r>
            <a:r>
              <a:rPr dirty="0"/>
              <a:t>。一</a:t>
            </a:r>
            <a:r>
              <a:rPr dirty="0" spc="-15"/>
              <a:t>个</a:t>
            </a:r>
            <a:r>
              <a:rPr dirty="0"/>
              <a:t>工人</a:t>
            </a:r>
            <a:r>
              <a:rPr dirty="0" spc="-15"/>
              <a:t>的</a:t>
            </a:r>
            <a:r>
              <a:rPr dirty="0"/>
              <a:t>姓名</a:t>
            </a:r>
            <a:r>
              <a:rPr dirty="0" spc="-15"/>
              <a:t>、</a:t>
            </a:r>
            <a:r>
              <a:rPr dirty="0"/>
              <a:t>性别</a:t>
            </a:r>
            <a:r>
              <a:rPr dirty="0" spc="-15"/>
              <a:t>、</a:t>
            </a:r>
            <a:r>
              <a:rPr dirty="0"/>
              <a:t>年龄</a:t>
            </a:r>
            <a:r>
              <a:rPr dirty="0" spc="-15"/>
              <a:t>、</a:t>
            </a:r>
            <a:r>
              <a:rPr dirty="0"/>
              <a:t>工资</a:t>
            </a:r>
            <a:r>
              <a:rPr dirty="0" spc="-15"/>
              <a:t>、</a:t>
            </a:r>
            <a:r>
              <a:rPr dirty="0"/>
              <a:t>电</a:t>
            </a:r>
            <a:r>
              <a:rPr dirty="0" spc="5"/>
              <a:t>话</a:t>
            </a:r>
            <a:r>
              <a:rPr dirty="0" spc="-5"/>
              <a:t>......</a:t>
            </a:r>
          </a:p>
          <a:p>
            <a:pPr marL="13335">
              <a:lnSpc>
                <a:spcPct val="100000"/>
              </a:lnSpc>
              <a:spcBef>
                <a:spcPts val="5"/>
              </a:spcBef>
            </a:pPr>
            <a:endParaRPr sz="1300"/>
          </a:p>
          <a:p>
            <a:pPr marL="26034" marR="44450">
              <a:lnSpc>
                <a:spcPct val="100000"/>
              </a:lnSpc>
              <a:buSzPct val="95000"/>
              <a:buFont typeface="Wingdings"/>
              <a:buChar char=""/>
              <a:tabLst>
                <a:tab pos="217170" algn="l"/>
              </a:tabLst>
            </a:pPr>
            <a:r>
              <a:rPr dirty="0"/>
              <a:t>如果编程时要用多个不</a:t>
            </a:r>
            <a:r>
              <a:rPr dirty="0" spc="-15"/>
              <a:t>同</a:t>
            </a:r>
            <a:r>
              <a:rPr dirty="0"/>
              <a:t>类型</a:t>
            </a:r>
            <a:r>
              <a:rPr dirty="0" spc="-15"/>
              <a:t>的</a:t>
            </a:r>
            <a:r>
              <a:rPr dirty="0"/>
              <a:t>变量</a:t>
            </a:r>
            <a:r>
              <a:rPr dirty="0" spc="-15"/>
              <a:t>来</a:t>
            </a:r>
            <a:r>
              <a:rPr dirty="0"/>
              <a:t>描述</a:t>
            </a:r>
            <a:r>
              <a:rPr dirty="0" spc="-15"/>
              <a:t>一</a:t>
            </a:r>
            <a:r>
              <a:rPr dirty="0"/>
              <a:t>个事</a:t>
            </a:r>
            <a:r>
              <a:rPr dirty="0" spc="-15"/>
              <a:t>物</a:t>
            </a:r>
            <a:r>
              <a:rPr dirty="0"/>
              <a:t>，就</a:t>
            </a:r>
            <a:r>
              <a:rPr dirty="0" spc="-15"/>
              <a:t>很</a:t>
            </a:r>
            <a:r>
              <a:rPr dirty="0"/>
              <a:t>麻烦</a:t>
            </a:r>
            <a:r>
              <a:rPr dirty="0" spc="-15"/>
              <a:t>。</a:t>
            </a:r>
            <a:r>
              <a:rPr dirty="0"/>
              <a:t>当然</a:t>
            </a:r>
            <a:r>
              <a:rPr dirty="0" spc="-15"/>
              <a:t>希</a:t>
            </a:r>
            <a:r>
              <a:rPr dirty="0"/>
              <a:t>望 只用一个变量就能代表</a:t>
            </a:r>
            <a:r>
              <a:rPr dirty="0" spc="-15"/>
              <a:t>一</a:t>
            </a:r>
            <a:r>
              <a:rPr dirty="0"/>
              <a:t>个“</a:t>
            </a:r>
            <a:r>
              <a:rPr dirty="0" spc="-15"/>
              <a:t>学</a:t>
            </a:r>
            <a:r>
              <a:rPr dirty="0"/>
              <a:t>生”</a:t>
            </a:r>
            <a:r>
              <a:rPr dirty="0" spc="-15"/>
              <a:t>这</a:t>
            </a:r>
            <a:r>
              <a:rPr dirty="0"/>
              <a:t>样的</a:t>
            </a:r>
            <a:r>
              <a:rPr dirty="0" spc="-15"/>
              <a:t>事</a:t>
            </a:r>
            <a:r>
              <a:rPr dirty="0"/>
              <a:t>物。</a:t>
            </a:r>
          </a:p>
          <a:p>
            <a:pPr marL="13335"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/>
          </a:p>
          <a:p>
            <a:pPr marL="26034" marR="5080">
              <a:lnSpc>
                <a:spcPct val="100000"/>
              </a:lnSpc>
              <a:buSzPct val="95000"/>
              <a:buFont typeface="Wingdings"/>
              <a:buChar char=""/>
              <a:tabLst>
                <a:tab pos="217170" algn="l"/>
              </a:tabLst>
            </a:pPr>
            <a:r>
              <a:rPr dirty="0"/>
              <a:t>C++允许程序员自己定</a:t>
            </a:r>
            <a:r>
              <a:rPr dirty="0" spc="-15"/>
              <a:t>义</a:t>
            </a:r>
            <a:r>
              <a:rPr dirty="0"/>
              <a:t>新的</a:t>
            </a:r>
            <a:r>
              <a:rPr dirty="0" spc="-15"/>
              <a:t>数</a:t>
            </a:r>
            <a:r>
              <a:rPr dirty="0"/>
              <a:t>据类</a:t>
            </a:r>
            <a:r>
              <a:rPr dirty="0" spc="-15"/>
              <a:t>型</a:t>
            </a:r>
            <a:r>
              <a:rPr dirty="0"/>
              <a:t>。因</a:t>
            </a:r>
            <a:r>
              <a:rPr dirty="0" spc="-15"/>
              <a:t>此</a:t>
            </a:r>
            <a:r>
              <a:rPr dirty="0"/>
              <a:t>针对</a:t>
            </a:r>
            <a:r>
              <a:rPr dirty="0" spc="-15"/>
              <a:t>“</a:t>
            </a:r>
            <a:r>
              <a:rPr dirty="0"/>
              <a:t>学生</a:t>
            </a:r>
            <a:r>
              <a:rPr dirty="0" spc="-15"/>
              <a:t>”</a:t>
            </a:r>
            <a:r>
              <a:rPr dirty="0"/>
              <a:t>这种</a:t>
            </a:r>
            <a:r>
              <a:rPr dirty="0" spc="-15"/>
              <a:t>事</a:t>
            </a:r>
            <a:r>
              <a:rPr dirty="0"/>
              <a:t>物，</a:t>
            </a:r>
            <a:r>
              <a:rPr dirty="0" spc="-15"/>
              <a:t>可</a:t>
            </a:r>
            <a:r>
              <a:rPr dirty="0"/>
              <a:t>以 定义一种新名</a:t>
            </a:r>
            <a:r>
              <a:rPr dirty="0" spc="5"/>
              <a:t>为</a:t>
            </a:r>
            <a:r>
              <a:rPr dirty="0" spc="-10"/>
              <a:t>Student</a:t>
            </a:r>
            <a:r>
              <a:rPr dirty="0"/>
              <a:t>的数据类</a:t>
            </a:r>
            <a:r>
              <a:rPr dirty="0" spc="-10"/>
              <a:t>型</a:t>
            </a:r>
            <a:r>
              <a:rPr dirty="0"/>
              <a:t>，一</a:t>
            </a:r>
            <a:r>
              <a:rPr dirty="0" spc="-10"/>
              <a:t>个Student</a:t>
            </a:r>
            <a:r>
              <a:rPr dirty="0" spc="5"/>
              <a:t>类型</a:t>
            </a:r>
            <a:r>
              <a:rPr dirty="0" spc="-5"/>
              <a:t>的</a:t>
            </a:r>
            <a:r>
              <a:rPr dirty="0" spc="-10"/>
              <a:t>变</a:t>
            </a:r>
            <a:r>
              <a:rPr dirty="0" spc="5"/>
              <a:t>量就</a:t>
            </a:r>
            <a:r>
              <a:rPr dirty="0" spc="-20"/>
              <a:t>能</a:t>
            </a:r>
            <a:r>
              <a:rPr dirty="0" spc="5"/>
              <a:t>描述</a:t>
            </a:r>
            <a:r>
              <a:rPr dirty="0" spc="-20"/>
              <a:t>一</a:t>
            </a:r>
            <a:r>
              <a:rPr dirty="0" spc="5"/>
              <a:t>个 </a:t>
            </a:r>
            <a:r>
              <a:rPr dirty="0"/>
              <a:t>学生的全部信息。同理</a:t>
            </a:r>
            <a:r>
              <a:rPr dirty="0" spc="-15"/>
              <a:t>，</a:t>
            </a:r>
            <a:r>
              <a:rPr dirty="0"/>
              <a:t>还可</a:t>
            </a:r>
            <a:r>
              <a:rPr dirty="0" spc="-15"/>
              <a:t>以</a:t>
            </a:r>
            <a:r>
              <a:rPr dirty="0"/>
              <a:t>定义</a:t>
            </a:r>
            <a:r>
              <a:rPr dirty="0" spc="-15"/>
              <a:t>数</a:t>
            </a:r>
            <a:r>
              <a:rPr dirty="0"/>
              <a:t>据类型</a:t>
            </a:r>
            <a:r>
              <a:rPr dirty="0" spc="-55"/>
              <a:t> </a:t>
            </a:r>
            <a:r>
              <a:rPr dirty="0" spc="-15"/>
              <a:t>Worker</a:t>
            </a:r>
            <a:r>
              <a:rPr dirty="0"/>
              <a:t>以表示工人。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855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结构</a:t>
            </a:r>
            <a:r>
              <a:rPr dirty="0">
                <a:latin typeface="Arial MT"/>
                <a:cs typeface="Arial MT"/>
              </a:rPr>
              <a:t>(s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ruct)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17270"/>
            <a:ext cx="7681595" cy="2498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Microsoft YaHei"/>
                <a:cs typeface="Microsoft YaHei"/>
              </a:rPr>
              <a:t>用“</a:t>
            </a:r>
            <a:r>
              <a:rPr dirty="0" sz="1800" spc="-10">
                <a:latin typeface="Microsoft YaHei"/>
                <a:cs typeface="Microsoft YaHei"/>
              </a:rPr>
              <a:t>s</a:t>
            </a:r>
            <a:r>
              <a:rPr dirty="0" sz="1800">
                <a:latin typeface="Microsoft YaHei"/>
                <a:cs typeface="Microsoft YaHei"/>
              </a:rPr>
              <a:t>tr</a:t>
            </a:r>
            <a:r>
              <a:rPr dirty="0" sz="1800" spc="-10">
                <a:latin typeface="Microsoft YaHei"/>
                <a:cs typeface="Microsoft YaHei"/>
              </a:rPr>
              <a:t>u</a:t>
            </a:r>
            <a:r>
              <a:rPr dirty="0" sz="1800" spc="-5">
                <a:latin typeface="Microsoft YaHei"/>
                <a:cs typeface="Microsoft YaHei"/>
              </a:rPr>
              <a:t>ct</a:t>
            </a:r>
            <a:r>
              <a:rPr dirty="0" sz="1800">
                <a:latin typeface="Microsoft YaHei"/>
                <a:cs typeface="Microsoft YaHei"/>
              </a:rPr>
              <a:t>”关键字来定义一个“结构”，也就定义了一个新的数据类型：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 MT"/>
                <a:cs typeface="Arial MT"/>
              </a:rPr>
              <a:t>struct</a:t>
            </a:r>
            <a:r>
              <a:rPr dirty="0" sz="1800" spc="43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结构名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55"/>
              </a:lnSpc>
              <a:spcBef>
                <a:spcPts val="10"/>
              </a:spcBef>
            </a:pPr>
            <a:r>
              <a:rPr dirty="0" sz="1800"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927100">
              <a:lnSpc>
                <a:spcPts val="2155"/>
              </a:lnSpc>
            </a:pPr>
            <a:r>
              <a:rPr dirty="0" sz="1800" spc="-5">
                <a:latin typeface="Microsoft YaHei"/>
                <a:cs typeface="Microsoft YaHei"/>
              </a:rPr>
              <a:t>类型</a:t>
            </a:r>
            <a:r>
              <a:rPr dirty="0" sz="1800">
                <a:latin typeface="Microsoft YaHei"/>
                <a:cs typeface="Microsoft YaHei"/>
              </a:rPr>
              <a:t>名</a:t>
            </a:r>
            <a:r>
              <a:rPr dirty="0" sz="1800" spc="380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成员变量名</a:t>
            </a:r>
            <a:r>
              <a:rPr dirty="0" sz="1800">
                <a:latin typeface="Malgun Gothic Semilight"/>
                <a:cs typeface="Malgun Gothic Semilight"/>
              </a:rPr>
              <a:t>；</a:t>
            </a:r>
            <a:endParaRPr sz="1800">
              <a:latin typeface="Malgun Gothic Semilight"/>
              <a:cs typeface="Malgun Gothic Semilight"/>
            </a:endParaRPr>
          </a:p>
          <a:p>
            <a:pPr marL="927100" marR="456247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Microsoft YaHei"/>
                <a:cs typeface="Microsoft YaHei"/>
              </a:rPr>
              <a:t>类型名</a:t>
            </a:r>
            <a:r>
              <a:rPr dirty="0" sz="1800" spc="36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成员变量名</a:t>
            </a:r>
            <a:r>
              <a:rPr dirty="0" sz="1800">
                <a:latin typeface="Malgun Gothic Semilight"/>
                <a:cs typeface="Malgun Gothic Semilight"/>
              </a:rPr>
              <a:t>； </a:t>
            </a:r>
            <a:r>
              <a:rPr dirty="0" sz="1800" spc="-495">
                <a:latin typeface="Malgun Gothic Semilight"/>
                <a:cs typeface="Malgun Gothic Semilight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类型名</a:t>
            </a:r>
            <a:r>
              <a:rPr dirty="0" sz="1800" spc="36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成员变量名</a:t>
            </a:r>
            <a:r>
              <a:rPr dirty="0" sz="1800">
                <a:latin typeface="Malgun Gothic Semilight"/>
                <a:cs typeface="Malgun Gothic Semilight"/>
              </a:rPr>
              <a:t>；</a:t>
            </a:r>
            <a:endParaRPr sz="1800">
              <a:latin typeface="Malgun Gothic Semilight"/>
              <a:cs typeface="Malgun Gothic Semilight"/>
            </a:endParaRPr>
          </a:p>
          <a:p>
            <a:pPr marL="9271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Arial MT"/>
                <a:cs typeface="Arial MT"/>
              </a:rPr>
              <a:t>……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};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855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结构</a:t>
            </a:r>
            <a:r>
              <a:rPr dirty="0">
                <a:latin typeface="Arial MT"/>
                <a:cs typeface="Arial MT"/>
              </a:rPr>
              <a:t>(s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ruct)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47750"/>
            <a:ext cx="6383655" cy="3363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1780" indent="-259079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1780" algn="l"/>
              </a:tabLst>
            </a:pPr>
            <a:r>
              <a:rPr dirty="0" sz="2000">
                <a:latin typeface="Microsoft YaHei"/>
                <a:cs typeface="Microsoft YaHei"/>
              </a:rPr>
              <a:t>例</a:t>
            </a:r>
            <a:r>
              <a:rPr dirty="0" sz="2000" spc="5">
                <a:latin typeface="Malgun Gothic Semilight"/>
                <a:cs typeface="Malgun Gothic Semilight"/>
              </a:rPr>
              <a:t>：</a:t>
            </a:r>
            <a:endParaRPr sz="20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struct</a:t>
            </a:r>
            <a:r>
              <a:rPr dirty="0" sz="20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2000" spc="-2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 marR="3010535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unsigned</a:t>
            </a:r>
            <a:r>
              <a:rPr dirty="0" sz="2000" spc="6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ID; </a:t>
            </a:r>
            <a:r>
              <a:rPr dirty="0" sz="2000" b="1">
                <a:latin typeface="Courier New"/>
                <a:cs typeface="Courier New"/>
              </a:rPr>
              <a:t> char</a:t>
            </a:r>
            <a:r>
              <a:rPr dirty="0" sz="2000" spc="-6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szName[20]; </a:t>
            </a:r>
            <a:r>
              <a:rPr dirty="0" sz="2000" spc="-118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float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fGPA;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Courier New"/>
              <a:cs typeface="Courier New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spc="-15" b="1">
                <a:solidFill>
                  <a:srgbClr val="070CEB"/>
                </a:solidFill>
                <a:latin typeface="Microsoft YaHei"/>
                <a:cs typeface="Microsoft YaHei"/>
              </a:rPr>
              <a:t>Student</a:t>
            </a:r>
            <a:r>
              <a:rPr dirty="0" sz="2000" b="1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 b="1">
                <a:latin typeface="Microsoft YaHei"/>
                <a:cs typeface="Microsoft YaHei"/>
              </a:rPr>
              <a:t>即成为自定义类型的名</a:t>
            </a:r>
            <a:r>
              <a:rPr dirty="0" sz="2000" spc="-10" b="1">
                <a:latin typeface="Microsoft YaHei"/>
                <a:cs typeface="Microsoft YaHei"/>
              </a:rPr>
              <a:t>字</a:t>
            </a:r>
            <a:r>
              <a:rPr dirty="0" sz="2000" b="1">
                <a:latin typeface="Microsoft YaHei"/>
                <a:cs typeface="Microsoft YaHei"/>
              </a:rPr>
              <a:t>，可</a:t>
            </a:r>
            <a:r>
              <a:rPr dirty="0" sz="2000" spc="-10" b="1">
                <a:latin typeface="Microsoft YaHei"/>
                <a:cs typeface="Microsoft YaHei"/>
              </a:rPr>
              <a:t>以</a:t>
            </a:r>
            <a:r>
              <a:rPr dirty="0" sz="2000" b="1">
                <a:latin typeface="Microsoft YaHei"/>
                <a:cs typeface="Microsoft YaHei"/>
              </a:rPr>
              <a:t>用来</a:t>
            </a:r>
            <a:r>
              <a:rPr dirty="0" sz="2000" spc="-10" b="1">
                <a:latin typeface="Microsoft YaHei"/>
                <a:cs typeface="Microsoft YaHei"/>
              </a:rPr>
              <a:t>定</a:t>
            </a:r>
            <a:r>
              <a:rPr dirty="0" sz="2000" b="1">
                <a:latin typeface="Microsoft YaHei"/>
                <a:cs typeface="Microsoft YaHei"/>
              </a:rPr>
              <a:t>义变量</a:t>
            </a:r>
            <a:endParaRPr sz="2000">
              <a:latin typeface="Microsoft YaHei"/>
              <a:cs typeface="Microsoft YaHei"/>
            </a:endParaRPr>
          </a:p>
          <a:p>
            <a:pPr marL="317500">
              <a:lnSpc>
                <a:spcPct val="100000"/>
              </a:lnSpc>
              <a:spcBef>
                <a:spcPts val="2280"/>
              </a:spcBef>
            </a:pP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Stuent</a:t>
            </a:r>
            <a:r>
              <a:rPr dirty="0" sz="2000" spc="-5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s1,s2;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855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结构</a:t>
            </a:r>
            <a:r>
              <a:rPr dirty="0">
                <a:latin typeface="Arial MT"/>
                <a:cs typeface="Arial MT"/>
              </a:rPr>
              <a:t>(s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ruct)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155" y="3700367"/>
            <a:ext cx="5538722" cy="6352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6639" y="947750"/>
            <a:ext cx="8420100" cy="3604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42900" indent="-259715">
              <a:lnSpc>
                <a:spcPts val="2395"/>
              </a:lnSpc>
              <a:spcBef>
                <a:spcPts val="105"/>
              </a:spcBef>
              <a:buFont typeface="Wingdings"/>
              <a:buChar char=""/>
              <a:tabLst>
                <a:tab pos="343535" algn="l"/>
              </a:tabLst>
            </a:pPr>
            <a:r>
              <a:rPr dirty="0" sz="2000">
                <a:latin typeface="Microsoft YaHei"/>
                <a:cs typeface="Microsoft YaHei"/>
              </a:rPr>
              <a:t>例两个同类型的结构变</a:t>
            </a:r>
            <a:r>
              <a:rPr dirty="0" sz="2000" spc="-10">
                <a:latin typeface="Microsoft YaHei"/>
                <a:cs typeface="Microsoft YaHei"/>
              </a:rPr>
              <a:t>量</a:t>
            </a:r>
            <a:r>
              <a:rPr dirty="0" sz="2000" spc="5">
                <a:latin typeface="Microsoft YaHei"/>
                <a:cs typeface="Microsoft YaHei"/>
              </a:rPr>
              <a:t>，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可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以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互相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赋值</a:t>
            </a:r>
            <a:r>
              <a:rPr dirty="0" sz="2000" spc="5">
                <a:latin typeface="Microsoft YaHei"/>
                <a:cs typeface="Microsoft YaHei"/>
              </a:rPr>
              <a:t>。</a:t>
            </a:r>
            <a:r>
              <a:rPr dirty="0" sz="2000" spc="-15">
                <a:latin typeface="Microsoft YaHei"/>
                <a:cs typeface="Microsoft YaHei"/>
              </a:rPr>
              <a:t>但</a:t>
            </a:r>
            <a:r>
              <a:rPr dirty="0" sz="2000" spc="5">
                <a:latin typeface="Microsoft YaHei"/>
                <a:cs typeface="Microsoft YaHei"/>
              </a:rPr>
              <a:t>是结</a:t>
            </a:r>
            <a:r>
              <a:rPr dirty="0" sz="2000" spc="-20">
                <a:latin typeface="Microsoft YaHei"/>
                <a:cs typeface="Microsoft YaHei"/>
              </a:rPr>
              <a:t>构</a:t>
            </a:r>
            <a:r>
              <a:rPr dirty="0" sz="2000" spc="5">
                <a:latin typeface="Microsoft YaHei"/>
                <a:cs typeface="Microsoft YaHei"/>
              </a:rPr>
              <a:t>变量</a:t>
            </a:r>
            <a:r>
              <a:rPr dirty="0" sz="2000" spc="-20">
                <a:latin typeface="Microsoft YaHei"/>
                <a:cs typeface="Microsoft YaHei"/>
              </a:rPr>
              <a:t>之</a:t>
            </a:r>
            <a:r>
              <a:rPr dirty="0" sz="2000" spc="5">
                <a:latin typeface="Microsoft YaHei"/>
                <a:cs typeface="Microsoft YaHei"/>
              </a:rPr>
              <a:t>间不</a:t>
            </a:r>
            <a:r>
              <a:rPr dirty="0" sz="2000" spc="-20">
                <a:latin typeface="Microsoft YaHei"/>
                <a:cs typeface="Microsoft YaHei"/>
              </a:rPr>
              <a:t>能</a:t>
            </a:r>
            <a:r>
              <a:rPr dirty="0" sz="2000" spc="5">
                <a:latin typeface="Microsoft YaHei"/>
                <a:cs typeface="Microsoft YaHei"/>
              </a:rPr>
              <a:t>用</a:t>
            </a:r>
            <a:endParaRPr sz="2000">
              <a:latin typeface="Microsoft YaHei"/>
              <a:cs typeface="Microsoft YaHei"/>
            </a:endParaRPr>
          </a:p>
          <a:p>
            <a:pPr marL="83820">
              <a:lnSpc>
                <a:spcPts val="2395"/>
              </a:lnSpc>
            </a:pPr>
            <a:r>
              <a:rPr dirty="0" sz="2000">
                <a:latin typeface="Microsoft YaHei"/>
                <a:cs typeface="Microsoft YaHei"/>
              </a:rPr>
              <a:t>“==”、“!=”、“&lt;”、</a:t>
            </a:r>
            <a:r>
              <a:rPr dirty="0" sz="2000" spc="-5">
                <a:latin typeface="Microsoft YaHei"/>
                <a:cs typeface="Microsoft YaHei"/>
              </a:rPr>
              <a:t>“&gt;”</a:t>
            </a:r>
            <a:r>
              <a:rPr dirty="0" sz="2000">
                <a:latin typeface="Microsoft YaHei"/>
                <a:cs typeface="Microsoft YaHei"/>
              </a:rPr>
              <a:t>、</a:t>
            </a:r>
            <a:r>
              <a:rPr dirty="0" sz="2000" spc="-5">
                <a:latin typeface="Microsoft YaHei"/>
                <a:cs typeface="Microsoft YaHei"/>
              </a:rPr>
              <a:t>“&lt;=”</a:t>
            </a:r>
            <a:r>
              <a:rPr dirty="0" sz="2000">
                <a:latin typeface="Microsoft YaHei"/>
                <a:cs typeface="Microsoft YaHei"/>
              </a:rPr>
              <a:t>、“&gt;=”进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比较</a:t>
            </a:r>
            <a:r>
              <a:rPr dirty="0" sz="2000" spc="-15">
                <a:latin typeface="Microsoft YaHei"/>
                <a:cs typeface="Microsoft YaHei"/>
              </a:rPr>
              <a:t>运</a:t>
            </a:r>
            <a:r>
              <a:rPr dirty="0" sz="2000">
                <a:latin typeface="Microsoft YaHei"/>
                <a:cs typeface="Microsoft YaHei"/>
              </a:rPr>
              <a:t>算。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83820" marR="5080">
              <a:lnSpc>
                <a:spcPct val="100000"/>
              </a:lnSpc>
              <a:buFont typeface="Wingdings"/>
              <a:buChar char=""/>
              <a:tabLst>
                <a:tab pos="275590" algn="l"/>
              </a:tabLst>
            </a:pPr>
            <a:r>
              <a:rPr dirty="0" sz="2000">
                <a:latin typeface="Microsoft YaHei"/>
                <a:cs typeface="Microsoft YaHei"/>
              </a:rPr>
              <a:t>一般来说，一个结构变</a:t>
            </a:r>
            <a:r>
              <a:rPr dirty="0" sz="2000" spc="-15">
                <a:latin typeface="Microsoft YaHei"/>
                <a:cs typeface="Microsoft YaHei"/>
              </a:rPr>
              <a:t>量</a:t>
            </a:r>
            <a:r>
              <a:rPr dirty="0" sz="2000">
                <a:latin typeface="Microsoft YaHei"/>
                <a:cs typeface="Microsoft YaHei"/>
              </a:rPr>
              <a:t>所占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内存</a:t>
            </a:r>
            <a:r>
              <a:rPr dirty="0" sz="2000" spc="-15">
                <a:latin typeface="Microsoft YaHei"/>
                <a:cs typeface="Microsoft YaHei"/>
              </a:rPr>
              <a:t>空</a:t>
            </a:r>
            <a:r>
              <a:rPr dirty="0" sz="2000">
                <a:latin typeface="Microsoft YaHei"/>
                <a:cs typeface="Microsoft YaHei"/>
              </a:rPr>
              <a:t>间的</a:t>
            </a:r>
            <a:r>
              <a:rPr dirty="0" sz="2000" spc="-15">
                <a:latin typeface="Microsoft YaHei"/>
                <a:cs typeface="Microsoft YaHei"/>
              </a:rPr>
              <a:t>大</a:t>
            </a:r>
            <a:r>
              <a:rPr dirty="0" sz="2000">
                <a:latin typeface="Microsoft YaHei"/>
                <a:cs typeface="Microsoft YaHei"/>
              </a:rPr>
              <a:t>小，</a:t>
            </a:r>
            <a:r>
              <a:rPr dirty="0" sz="2000" spc="-15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是结</a:t>
            </a:r>
            <a:r>
              <a:rPr dirty="0" sz="2000" spc="-15">
                <a:latin typeface="Microsoft YaHei"/>
                <a:cs typeface="Microsoft YaHei"/>
              </a:rPr>
              <a:t>构</a:t>
            </a:r>
            <a:r>
              <a:rPr dirty="0" sz="2000">
                <a:latin typeface="Microsoft YaHei"/>
                <a:cs typeface="Microsoft YaHei"/>
              </a:rPr>
              <a:t>中所</a:t>
            </a:r>
            <a:r>
              <a:rPr dirty="0" sz="2000" spc="-15">
                <a:latin typeface="Microsoft YaHei"/>
                <a:cs typeface="Microsoft YaHei"/>
              </a:rPr>
              <a:t>有</a:t>
            </a:r>
            <a:r>
              <a:rPr dirty="0" sz="2000">
                <a:latin typeface="Microsoft YaHei"/>
                <a:cs typeface="Microsoft YaHei"/>
              </a:rPr>
              <a:t>成员变 量大小之和。结构变量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的各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成员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量在</a:t>
            </a:r>
            <a:r>
              <a:rPr dirty="0" sz="2000" spc="-15">
                <a:latin typeface="Microsoft YaHei"/>
                <a:cs typeface="Microsoft YaHei"/>
              </a:rPr>
              <a:t>内</a:t>
            </a:r>
            <a:r>
              <a:rPr dirty="0" sz="2000">
                <a:latin typeface="Microsoft YaHei"/>
                <a:cs typeface="Microsoft YaHei"/>
              </a:rPr>
              <a:t>存中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般是</a:t>
            </a:r>
            <a:r>
              <a:rPr dirty="0" sz="2000" spc="-15">
                <a:latin typeface="Microsoft YaHei"/>
                <a:cs typeface="Microsoft YaHei"/>
              </a:rPr>
              <a:t>连</a:t>
            </a:r>
            <a:r>
              <a:rPr dirty="0" sz="2000">
                <a:latin typeface="Microsoft YaHei"/>
                <a:cs typeface="Microsoft YaHei"/>
              </a:rPr>
              <a:t>续存</a:t>
            </a:r>
            <a:r>
              <a:rPr dirty="0" sz="2000" spc="-15">
                <a:latin typeface="Microsoft YaHei"/>
                <a:cs typeface="Microsoft YaHei"/>
              </a:rPr>
              <a:t>放</a:t>
            </a:r>
            <a:r>
              <a:rPr dirty="0" sz="2000">
                <a:latin typeface="Microsoft YaHei"/>
                <a:cs typeface="Microsoft YaHei"/>
              </a:rPr>
              <a:t>的，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struct</a:t>
            </a:r>
            <a:r>
              <a:rPr dirty="0" sz="18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Student</a:t>
            </a:r>
            <a:r>
              <a:rPr dirty="0" sz="1800" spc="-4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 marR="5299075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unsigned</a:t>
            </a:r>
            <a:r>
              <a:rPr dirty="0" sz="1800" spc="9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ID;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char</a:t>
            </a:r>
            <a:r>
              <a:rPr dirty="0" sz="1800" spc="-8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szName[20];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float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fGPA;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};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855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结构</a:t>
            </a:r>
            <a:r>
              <a:rPr dirty="0">
                <a:latin typeface="Arial MT"/>
                <a:cs typeface="Arial MT"/>
              </a:rPr>
              <a:t>(s</a:t>
            </a:r>
            <a:r>
              <a:rPr dirty="0" spc="5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ruct)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1731"/>
            <a:ext cx="7976234" cy="39700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6225" indent="-26416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latin typeface="Microsoft YaHei"/>
                <a:cs typeface="Microsoft YaHei"/>
              </a:rPr>
              <a:t>一个结构的成员变量可</a:t>
            </a:r>
            <a:r>
              <a:rPr dirty="0" sz="2000" spc="-15">
                <a:latin typeface="Microsoft YaHei"/>
                <a:cs typeface="Microsoft YaHei"/>
              </a:rPr>
              <a:t>以</a:t>
            </a:r>
            <a:r>
              <a:rPr dirty="0" sz="2000">
                <a:latin typeface="Microsoft YaHei"/>
                <a:cs typeface="Microsoft YaHei"/>
              </a:rPr>
              <a:t>是任</a:t>
            </a:r>
            <a:r>
              <a:rPr dirty="0" sz="2000" spc="-15">
                <a:latin typeface="Microsoft YaHei"/>
                <a:cs typeface="Microsoft YaHei"/>
              </a:rPr>
              <a:t>何</a:t>
            </a:r>
            <a:r>
              <a:rPr dirty="0" sz="2000">
                <a:latin typeface="Microsoft YaHei"/>
                <a:cs typeface="Microsoft YaHei"/>
              </a:rPr>
              <a:t>类型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，包</a:t>
            </a:r>
            <a:r>
              <a:rPr dirty="0" sz="2000" spc="-15">
                <a:latin typeface="Microsoft YaHei"/>
                <a:cs typeface="Microsoft YaHei"/>
              </a:rPr>
              <a:t>括</a:t>
            </a:r>
            <a:r>
              <a:rPr dirty="0" sz="2000">
                <a:latin typeface="Microsoft YaHei"/>
                <a:cs typeface="Microsoft YaHei"/>
              </a:rPr>
              <a:t>可以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另一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结构</a:t>
            </a:r>
            <a:r>
              <a:rPr dirty="0" sz="2000" spc="-15">
                <a:latin typeface="Microsoft YaHei"/>
                <a:cs typeface="Microsoft YaHei"/>
              </a:rPr>
              <a:t>类</a:t>
            </a:r>
            <a:r>
              <a:rPr dirty="0" sz="2000" spc="5">
                <a:latin typeface="Microsoft YaHei"/>
                <a:cs typeface="Microsoft YaHei"/>
              </a:rPr>
              <a:t>型</a:t>
            </a:r>
            <a:r>
              <a:rPr dirty="0" sz="2000">
                <a:latin typeface="Microsoft YaHei"/>
                <a:cs typeface="Microsoft YaHei"/>
              </a:rPr>
              <a:t>: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dirty="0" sz="2000" spc="-5" b="1">
                <a:latin typeface="Courier New"/>
                <a:cs typeface="Courier New"/>
              </a:rPr>
              <a:t>struct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Date</a:t>
            </a:r>
            <a:r>
              <a:rPr dirty="0" sz="20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 marR="551688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int year; </a:t>
            </a:r>
            <a:r>
              <a:rPr dirty="0" sz="2000" spc="-119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8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month; </a:t>
            </a:r>
            <a:r>
              <a:rPr dirty="0" sz="2000" spc="-118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day;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struct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StudentEx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 marR="460248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unsigned</a:t>
            </a:r>
            <a:r>
              <a:rPr dirty="0" sz="2000" spc="7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ID; 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char</a:t>
            </a:r>
            <a:r>
              <a:rPr dirty="0" sz="2000" spc="-6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szName[20]; </a:t>
            </a:r>
            <a:r>
              <a:rPr dirty="0" sz="2000" spc="-118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float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fGPA;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Date</a:t>
            </a:r>
            <a:r>
              <a:rPr dirty="0" sz="2000" spc="-5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birthday;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guowei</dc:creator>
  <dc:title>幻灯片 1</dc:title>
  <dcterms:created xsi:type="dcterms:W3CDTF">2023-04-03T14:51:46Z</dcterms:created>
  <dcterms:modified xsi:type="dcterms:W3CDTF">2023-04-03T14:51:46Z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2023-04-03T00:00:00Z</vt:filetime>
  </property>
</Properties>
</file>